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5"/>
  </p:notesMasterIdLst>
  <p:sldIdLst>
    <p:sldId id="2522" r:id="rId2"/>
    <p:sldId id="257" r:id="rId3"/>
    <p:sldId id="2636" r:id="rId4"/>
    <p:sldId id="2635" r:id="rId5"/>
    <p:sldId id="365" r:id="rId6"/>
    <p:sldId id="2651" r:id="rId7"/>
    <p:sldId id="2624" r:id="rId8"/>
    <p:sldId id="2564" r:id="rId9"/>
    <p:sldId id="2555" r:id="rId10"/>
    <p:sldId id="2625" r:id="rId11"/>
    <p:sldId id="2631" r:id="rId12"/>
    <p:sldId id="381" r:id="rId13"/>
    <p:sldId id="2601" r:id="rId14"/>
    <p:sldId id="282" r:id="rId15"/>
    <p:sldId id="2623" r:id="rId16"/>
    <p:sldId id="2649" r:id="rId17"/>
    <p:sldId id="293" r:id="rId18"/>
    <p:sldId id="274" r:id="rId19"/>
    <p:sldId id="283" r:id="rId20"/>
    <p:sldId id="2640" r:id="rId21"/>
    <p:sldId id="2521" r:id="rId22"/>
    <p:sldId id="391" r:id="rId23"/>
    <p:sldId id="2558" r:id="rId24"/>
    <p:sldId id="396" r:id="rId25"/>
    <p:sldId id="2645" r:id="rId26"/>
    <p:sldId id="2650" r:id="rId27"/>
    <p:sldId id="409" r:id="rId28"/>
    <p:sldId id="2646" r:id="rId29"/>
    <p:sldId id="387" r:id="rId30"/>
    <p:sldId id="2621" r:id="rId31"/>
    <p:sldId id="256" r:id="rId32"/>
    <p:sldId id="2551" r:id="rId33"/>
    <p:sldId id="2517" r:id="rId34"/>
    <p:sldId id="2556" r:id="rId35"/>
    <p:sldId id="2653" r:id="rId36"/>
    <p:sldId id="2617" r:id="rId37"/>
    <p:sldId id="2554" r:id="rId38"/>
    <p:sldId id="2619" r:id="rId39"/>
    <p:sldId id="2594" r:id="rId40"/>
    <p:sldId id="2641" r:id="rId41"/>
    <p:sldId id="2642" r:id="rId42"/>
    <p:sldId id="2622" r:id="rId43"/>
    <p:sldId id="2644" r:id="rId44"/>
    <p:sldId id="2532" r:id="rId45"/>
    <p:sldId id="408" r:id="rId46"/>
    <p:sldId id="277" r:id="rId47"/>
    <p:sldId id="2562" r:id="rId48"/>
    <p:sldId id="2599" r:id="rId49"/>
    <p:sldId id="2626" r:id="rId50"/>
    <p:sldId id="2616" r:id="rId51"/>
    <p:sldId id="263" r:id="rId52"/>
    <p:sldId id="2528" r:id="rId53"/>
    <p:sldId id="2639" r:id="rId5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FF99"/>
    <a:srgbClr val="FFCC00"/>
    <a:srgbClr val="FFFF66"/>
    <a:srgbClr val="FFEDB3"/>
    <a:srgbClr val="00FFFF"/>
    <a:srgbClr val="E3CA9F"/>
    <a:srgbClr val="CDFF01"/>
    <a:srgbClr val="0BC524"/>
    <a:srgbClr val="4DED8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291" autoAdjust="0"/>
  </p:normalViewPr>
  <p:slideViewPr>
    <p:cSldViewPr snapToGrid="0">
      <p:cViewPr varScale="1">
        <p:scale>
          <a:sx n="88" d="100"/>
          <a:sy n="88" d="100"/>
        </p:scale>
        <p:origin x="408" y="6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48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0DCE4A-F59F-4C66-BEC2-CD6B6781B49B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GB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D74268-A222-4A0D-8F7C-294AAE9BE554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739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718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065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3990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4901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50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6766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129F19-B7F2-4762-BC48-BD99B81B8A7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4913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D32AC4-D29B-CD70-DDC6-BA192D4D1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A76DF693-B5AE-E82C-BCEC-B5D81FE7CA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5600E687-AC95-9B39-5490-1DC98C1441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ACB9B09E-1EAA-DD1F-4C09-F6D50FC556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089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1040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5692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4832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9183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1469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1932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0495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5937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FEC809-863D-36BC-32A6-8C57796C1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9EEF3502-2183-4920-BBA6-6F81149080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A2D07DFA-95CA-9DCF-356B-819A2E976E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4891F3E-40CE-DAD1-8BCD-A8003C322C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74268-A222-4A0D-8F7C-294AAE9BE55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721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8526FF7-86DA-CCF8-89AD-E5A407324B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15CBDAD9-122C-3803-31C8-C859C5728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it-IT"/>
              <a:t>Fare clic per modificare lo stile del sottotitolo dello schema</a:t>
            </a:r>
            <a:endParaRPr lang="en-GB"/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628FC81-B658-A488-AAAD-7BACB9B33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9DC7E48D-0BFF-7ECC-64E7-9EA62500E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16736B72-9A99-A58B-479D-88AA253BC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031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FDE37EC-1F97-5E83-D052-E78A0162D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7798885-CE9C-4181-1938-5AEBC87D17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GB"/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3D1AD9E-2BBE-B2BF-0C58-EC05ECE65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389F205F-10D1-BADD-76CF-E57EF51B8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D4274C71-1AF2-B812-F2F5-145F03D46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404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19DFBD1-AE38-6EAC-D621-29CDA458B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88AEEB81-7758-EDF7-E479-96AD72528B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9DBDA458-5D0E-3D7F-3358-64D225ACA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246CA539-A593-FAF1-B033-D200581E2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EA7E86F7-457E-E53B-DE07-31938882F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600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BFD6903-87CE-D96A-5325-44F606619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D10BE1E7-CF10-6B67-50C7-ECB39E06CD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GB"/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6ED1C4A1-2F80-3C7A-2F54-409F711520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GB"/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0DF967F3-82F9-6BA6-1206-01161623A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56062D4A-3EC5-4037-D04D-61B5CE8B5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476AE082-AE3D-BB32-BEC7-F9E90CE8E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222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E5932A8-AC8B-986C-67BB-8564AC430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F6B7E543-C937-5D06-1274-3D566C4AB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7B9A7FC1-B20E-CA05-4EC0-AEA1090EB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GB"/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132C1E8B-41B1-602A-19C4-CC0634D95B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EBD92755-81F8-FEC5-DE09-32197FEAB6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GB"/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0F1DFEA1-E8B1-FE35-E35B-D41CB2577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5F722013-AC24-EDF0-6B4A-45A16B613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D6FD66C8-34F1-1E92-7255-770F6A0F6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33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3F246FA-C140-D4E9-0246-4254B38B8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C0898AE8-6270-7D19-AFA6-52082E0D9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D2681A4B-B2FD-4681-E2C1-E8981C72D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A2470817-49C8-96E4-D0C4-FF6225A88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434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5912184D-C738-90BC-A2FE-7F8341E70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0F3B47FA-7D41-15F5-AC73-755C46AC9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9BB0A5B9-AFC1-1C9E-FE68-56CE052C6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078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DBEDC13-4535-73A4-5F91-F1C634227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4EF49A73-4581-85E9-44F1-EC0D3422C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GB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1FB1B621-5385-A85E-93CD-E175969CEA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AACD627E-3772-D63F-527E-67687881B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7A5F832F-BBB8-C768-8019-FE6BB8695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2A38DA43-A332-6A10-FD3A-78740FF00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094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C01287D-086D-B3AF-D328-56C135BCC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22592E23-2E1D-C13A-45F5-D166916158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4353800B-678C-3484-5123-DFE62B8F07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09761E24-DD28-3B7B-7AC5-AF9D7086A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0CB73835-A551-428D-D9B5-363A6A72F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C8DBAA65-49C2-1B63-FB33-519BA6103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082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5CBDE61-BCF8-40C7-76FE-3BD436C99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35A6FDDF-3EF5-8DD1-3B10-73B0AFF126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GB"/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2AC21AE-0651-0E5A-AD9D-D827F5D81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4C1B1A7D-8EDF-2435-CBA5-90CA89233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14854C15-BC94-D216-F49E-6E83C54C6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906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443E0E99-97B5-E387-A554-C2B6E828AC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5A19A020-2FCB-B079-4CDC-C24CFAEF83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GB"/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6D34D47C-2999-3479-973C-8CB7BC233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4DC441A0-78C1-7EA2-9E4E-EC1A829B0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24738B6E-2E66-D2BD-70FC-C3E83D683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607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01AA8275-8CB5-0966-B7A4-ED3A1A01B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125A1EDA-5C99-0180-E9A3-44B36B4C5E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GB"/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666A1F95-8684-9C27-FA65-5456CDB4D0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EAA806-B589-4A9A-A5F8-6AB06346116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915EC759-B310-14B5-C26F-80F3548C3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7EFF275E-ACDE-ABBE-0348-C0ECC377D8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C902F0-0682-4C54-A629-EF433BA23B3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7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4.wdp"/><Relationship Id="rId3" Type="http://schemas.openxmlformats.org/officeDocument/2006/relationships/image" Target="../media/image10.jpeg"/><Relationship Id="rId7" Type="http://schemas.openxmlformats.org/officeDocument/2006/relationships/image" Target="../media/image13.png"/><Relationship Id="rId12" Type="http://schemas.openxmlformats.org/officeDocument/2006/relationships/image" Target="../media/image16.png"/><Relationship Id="rId17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6" Type="http://schemas.microsoft.com/office/2007/relationships/hdphoto" Target="../media/hdphoto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microsoft.com/office/2007/relationships/hdphoto" Target="../media/hdphoto3.wdp"/><Relationship Id="rId5" Type="http://schemas.openxmlformats.org/officeDocument/2006/relationships/image" Target="../media/image12.png"/><Relationship Id="rId15" Type="http://schemas.openxmlformats.org/officeDocument/2006/relationships/image" Target="../media/image18.png"/><Relationship Id="rId10" Type="http://schemas.openxmlformats.org/officeDocument/2006/relationships/image" Target="../media/image15.png"/><Relationship Id="rId4" Type="http://schemas.openxmlformats.org/officeDocument/2006/relationships/image" Target="../media/image11.jpeg"/><Relationship Id="rId9" Type="http://schemas.microsoft.com/office/2007/relationships/hdphoto" Target="../media/hdphoto2.wdp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24.png"/><Relationship Id="rId3" Type="http://schemas.openxmlformats.org/officeDocument/2006/relationships/image" Target="../media/image20.jpeg"/><Relationship Id="rId7" Type="http://schemas.openxmlformats.org/officeDocument/2006/relationships/image" Target="../media/image14.png"/><Relationship Id="rId12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microsoft.com/office/2007/relationships/hdphoto" Target="../media/hdphoto6.wdp"/><Relationship Id="rId5" Type="http://schemas.microsoft.com/office/2007/relationships/hdphoto" Target="../media/hdphoto1.wdp"/><Relationship Id="rId10" Type="http://schemas.openxmlformats.org/officeDocument/2006/relationships/image" Target="../media/image22.png"/><Relationship Id="rId4" Type="http://schemas.openxmlformats.org/officeDocument/2006/relationships/image" Target="../media/image12.png"/><Relationship Id="rId9" Type="http://schemas.openxmlformats.org/officeDocument/2006/relationships/image" Target="../media/image21.jpeg"/><Relationship Id="rId14" Type="http://schemas.microsoft.com/office/2007/relationships/hdphoto" Target="../media/hdphoto7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28.png"/><Relationship Id="rId12" Type="http://schemas.microsoft.com/office/2007/relationships/hdphoto" Target="../media/hdphoto12.wdp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11" Type="http://schemas.openxmlformats.org/officeDocument/2006/relationships/image" Target="../media/image30.png"/><Relationship Id="rId5" Type="http://schemas.openxmlformats.org/officeDocument/2006/relationships/image" Target="../media/image27.png"/><Relationship Id="rId10" Type="http://schemas.microsoft.com/office/2007/relationships/hdphoto" Target="../media/hdphoto11.wdp"/><Relationship Id="rId4" Type="http://schemas.microsoft.com/office/2007/relationships/hdphoto" Target="../media/hdphoto8.wdp"/><Relationship Id="rId9" Type="http://schemas.openxmlformats.org/officeDocument/2006/relationships/image" Target="../media/image29.png"/><Relationship Id="rId14" Type="http://schemas.microsoft.com/office/2007/relationships/hdphoto" Target="../media/hdphoto1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5.wdp"/><Relationship Id="rId5" Type="http://schemas.openxmlformats.org/officeDocument/2006/relationships/image" Target="../media/image33.png"/><Relationship Id="rId4" Type="http://schemas.microsoft.com/office/2007/relationships/hdphoto" Target="../media/hdphoto14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7" Type="http://schemas.microsoft.com/office/2007/relationships/hdphoto" Target="../media/hdphoto18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microsoft.com/office/2007/relationships/hdphoto" Target="../media/hdphoto17.wdp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9.wdp"/><Relationship Id="rId7" Type="http://schemas.microsoft.com/office/2007/relationships/hdphoto" Target="../media/hdphoto21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microsoft.com/office/2007/relationships/hdphoto" Target="../media/hdphoto20.wdp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24.wdp"/><Relationship Id="rId3" Type="http://schemas.openxmlformats.org/officeDocument/2006/relationships/image" Target="../media/image40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3.wdp"/><Relationship Id="rId5" Type="http://schemas.openxmlformats.org/officeDocument/2006/relationships/image" Target="../media/image41.png"/><Relationship Id="rId4" Type="http://schemas.microsoft.com/office/2007/relationships/hdphoto" Target="../media/hdphoto22.wdp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5.wdp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microsoft.com/office/2007/relationships/hdphoto" Target="../media/hdphoto26.wdp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27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jpe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30.wdp"/><Relationship Id="rId3" Type="http://schemas.openxmlformats.org/officeDocument/2006/relationships/image" Target="../media/image49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9.wdp"/><Relationship Id="rId11" Type="http://schemas.microsoft.com/office/2007/relationships/hdphoto" Target="../media/hdphoto31.wdp"/><Relationship Id="rId5" Type="http://schemas.openxmlformats.org/officeDocument/2006/relationships/image" Target="../media/image50.png"/><Relationship Id="rId10" Type="http://schemas.openxmlformats.org/officeDocument/2006/relationships/image" Target="../media/image53.png"/><Relationship Id="rId4" Type="http://schemas.microsoft.com/office/2007/relationships/hdphoto" Target="../media/hdphoto28.wdp"/><Relationship Id="rId9" Type="http://schemas.openxmlformats.org/officeDocument/2006/relationships/image" Target="../media/image52.gif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32.wdp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1.wdp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35.wdp"/><Relationship Id="rId3" Type="http://schemas.microsoft.com/office/2007/relationships/hdphoto" Target="../media/hdphoto33.wdp"/><Relationship Id="rId7" Type="http://schemas.openxmlformats.org/officeDocument/2006/relationships/image" Target="../media/image60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4.wdp"/><Relationship Id="rId5" Type="http://schemas.openxmlformats.org/officeDocument/2006/relationships/image" Target="../media/image59.png"/><Relationship Id="rId4" Type="http://schemas.openxmlformats.org/officeDocument/2006/relationships/image" Target="../media/image5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37.wdp"/><Relationship Id="rId5" Type="http://schemas.openxmlformats.org/officeDocument/2006/relationships/image" Target="../media/image63.png"/><Relationship Id="rId4" Type="http://schemas.microsoft.com/office/2007/relationships/hdphoto" Target="../media/hdphoto36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38.wdp"/><Relationship Id="rId5" Type="http://schemas.openxmlformats.org/officeDocument/2006/relationships/image" Target="../media/image66.png"/><Relationship Id="rId4" Type="http://schemas.microsoft.com/office/2007/relationships/hdphoto" Target="../media/hdphoto36.wdp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39.wdp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microsoft.com/office/2007/relationships/hdphoto" Target="../media/hdphoto40.wdp"/><Relationship Id="rId4" Type="http://schemas.openxmlformats.org/officeDocument/2006/relationships/image" Target="../media/image6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4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jpeg"/><Relationship Id="rId5" Type="http://schemas.openxmlformats.org/officeDocument/2006/relationships/image" Target="../media/image74.jpeg"/><Relationship Id="rId4" Type="http://schemas.microsoft.com/office/2007/relationships/hdphoto" Target="../media/hdphoto42.wdp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45.wdp"/><Relationship Id="rId3" Type="http://schemas.openxmlformats.org/officeDocument/2006/relationships/image" Target="../media/image77.png"/><Relationship Id="rId7" Type="http://schemas.openxmlformats.org/officeDocument/2006/relationships/image" Target="../media/image79.pn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44.wdp"/><Relationship Id="rId5" Type="http://schemas.openxmlformats.org/officeDocument/2006/relationships/image" Target="../media/image78.png"/><Relationship Id="rId4" Type="http://schemas.microsoft.com/office/2007/relationships/hdphoto" Target="../media/hdphoto43.wdp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48.wdp"/><Relationship Id="rId3" Type="http://schemas.openxmlformats.org/officeDocument/2006/relationships/image" Target="../media/image80.png"/><Relationship Id="rId7" Type="http://schemas.openxmlformats.org/officeDocument/2006/relationships/image" Target="../media/image82.png"/><Relationship Id="rId12" Type="http://schemas.microsoft.com/office/2007/relationships/hdphoto" Target="../media/hdphoto50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microsoft.com/office/2007/relationships/hdphoto" Target="../media/hdphoto47.wdp"/><Relationship Id="rId11" Type="http://schemas.openxmlformats.org/officeDocument/2006/relationships/image" Target="../media/image84.png"/><Relationship Id="rId5" Type="http://schemas.openxmlformats.org/officeDocument/2006/relationships/image" Target="../media/image81.png"/><Relationship Id="rId10" Type="http://schemas.microsoft.com/office/2007/relationships/hdphoto" Target="../media/hdphoto49.wdp"/><Relationship Id="rId4" Type="http://schemas.microsoft.com/office/2007/relationships/hdphoto" Target="../media/hdphoto46.wdp"/><Relationship Id="rId9" Type="http://schemas.openxmlformats.org/officeDocument/2006/relationships/image" Target="../media/image83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image" Target="../media/image86.png"/><Relationship Id="rId7" Type="http://schemas.openxmlformats.org/officeDocument/2006/relationships/image" Target="../media/image88.jpe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52.wdp"/><Relationship Id="rId5" Type="http://schemas.openxmlformats.org/officeDocument/2006/relationships/image" Target="../media/image87.png"/><Relationship Id="rId10" Type="http://schemas.microsoft.com/office/2007/relationships/hdphoto" Target="../media/hdphoto53.wdp"/><Relationship Id="rId4" Type="http://schemas.microsoft.com/office/2007/relationships/hdphoto" Target="../media/hdphoto51.wdp"/><Relationship Id="rId9" Type="http://schemas.openxmlformats.org/officeDocument/2006/relationships/image" Target="../media/image90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91.jpeg"/><Relationship Id="rId7" Type="http://schemas.microsoft.com/office/2007/relationships/hdphoto" Target="../media/hdphoto54.wd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3.jpeg"/><Relationship Id="rId4" Type="http://schemas.openxmlformats.org/officeDocument/2006/relationships/image" Target="../media/image92.jpeg"/><Relationship Id="rId9" Type="http://schemas.microsoft.com/office/2007/relationships/hdphoto" Target="../media/hdphoto55.wdp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hdphoto" Target="../media/hdphoto58.wdp"/><Relationship Id="rId3" Type="http://schemas.microsoft.com/office/2007/relationships/hdphoto" Target="../media/hdphoto56.wdp"/><Relationship Id="rId7" Type="http://schemas.openxmlformats.org/officeDocument/2006/relationships/image" Target="../media/image99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8.jpeg"/><Relationship Id="rId5" Type="http://schemas.microsoft.com/office/2007/relationships/hdphoto" Target="../media/hdphoto57.wdp"/><Relationship Id="rId10" Type="http://schemas.openxmlformats.org/officeDocument/2006/relationships/image" Target="../media/image101.png"/><Relationship Id="rId4" Type="http://schemas.openxmlformats.org/officeDocument/2006/relationships/image" Target="../media/image97.png"/><Relationship Id="rId9" Type="http://schemas.openxmlformats.org/officeDocument/2006/relationships/image" Target="../media/image100.png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59.wdp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60.wdp"/><Relationship Id="rId4" Type="http://schemas.openxmlformats.org/officeDocument/2006/relationships/image" Target="../media/image103.png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hdphoto" Target="../media/hdphoto63.wdp"/><Relationship Id="rId3" Type="http://schemas.openxmlformats.org/officeDocument/2006/relationships/image" Target="../media/image104.png"/><Relationship Id="rId7" Type="http://schemas.openxmlformats.org/officeDocument/2006/relationships/image" Target="../media/image106.png"/><Relationship Id="rId12" Type="http://schemas.microsoft.com/office/2007/relationships/hdphoto" Target="../media/hdphoto65.wd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microsoft.com/office/2007/relationships/hdphoto" Target="../media/hdphoto62.wdp"/><Relationship Id="rId11" Type="http://schemas.openxmlformats.org/officeDocument/2006/relationships/image" Target="../media/image108.png"/><Relationship Id="rId5" Type="http://schemas.openxmlformats.org/officeDocument/2006/relationships/image" Target="../media/image105.png"/><Relationship Id="rId10" Type="http://schemas.microsoft.com/office/2007/relationships/hdphoto" Target="../media/hdphoto64.wdp"/><Relationship Id="rId4" Type="http://schemas.microsoft.com/office/2007/relationships/hdphoto" Target="../media/hdphoto61.wdp"/><Relationship Id="rId9" Type="http://schemas.openxmlformats.org/officeDocument/2006/relationships/image" Target="../media/image10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1.png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66.wdp"/><Relationship Id="rId7" Type="http://schemas.openxmlformats.org/officeDocument/2006/relationships/image" Target="../media/image115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4.png"/><Relationship Id="rId5" Type="http://schemas.microsoft.com/office/2007/relationships/hdphoto" Target="../media/hdphoto67.wdp"/><Relationship Id="rId4" Type="http://schemas.openxmlformats.org/officeDocument/2006/relationships/image" Target="../media/image11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68.wdp"/><Relationship Id="rId4" Type="http://schemas.openxmlformats.org/officeDocument/2006/relationships/image" Target="../media/image118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hdphoto" Target="../media/hdphoto71.wdp"/><Relationship Id="rId3" Type="http://schemas.openxmlformats.org/officeDocument/2006/relationships/image" Target="../media/image119.png"/><Relationship Id="rId7" Type="http://schemas.openxmlformats.org/officeDocument/2006/relationships/image" Target="../media/image1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microsoft.com/office/2007/relationships/hdphoto" Target="../media/hdphoto70.wdp"/><Relationship Id="rId5" Type="http://schemas.openxmlformats.org/officeDocument/2006/relationships/image" Target="../media/image120.png"/><Relationship Id="rId4" Type="http://schemas.microsoft.com/office/2007/relationships/hdphoto" Target="../media/hdphoto69.wdp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png"/><Relationship Id="rId3" Type="http://schemas.microsoft.com/office/2007/relationships/hdphoto" Target="../media/hdphoto72.wdp"/><Relationship Id="rId7" Type="http://schemas.microsoft.com/office/2007/relationships/hdphoto" Target="../media/hdphoto74.wdp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4.png"/><Relationship Id="rId11" Type="http://schemas.microsoft.com/office/2007/relationships/hdphoto" Target="../media/hdphoto76.wdp"/><Relationship Id="rId5" Type="http://schemas.microsoft.com/office/2007/relationships/hdphoto" Target="../media/hdphoto73.wdp"/><Relationship Id="rId10" Type="http://schemas.openxmlformats.org/officeDocument/2006/relationships/image" Target="../media/image126.png"/><Relationship Id="rId4" Type="http://schemas.openxmlformats.org/officeDocument/2006/relationships/image" Target="../media/image123.png"/><Relationship Id="rId9" Type="http://schemas.microsoft.com/office/2007/relationships/hdphoto" Target="../media/hdphoto75.wdp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77.wdp"/><Relationship Id="rId7" Type="http://schemas.openxmlformats.org/officeDocument/2006/relationships/image" Target="../media/image130.jpe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9.png"/><Relationship Id="rId5" Type="http://schemas.microsoft.com/office/2007/relationships/hdphoto" Target="../media/hdphoto78.wdp"/><Relationship Id="rId4" Type="http://schemas.openxmlformats.org/officeDocument/2006/relationships/image" Target="../media/image12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3.png"/><Relationship Id="rId5" Type="http://schemas.openxmlformats.org/officeDocument/2006/relationships/image" Target="../media/image132.png"/><Relationship Id="rId4" Type="http://schemas.microsoft.com/office/2007/relationships/hdphoto" Target="../media/hdphoto79.wdp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hdphoto" Target="../media/hdphoto82.wdp"/><Relationship Id="rId13" Type="http://schemas.openxmlformats.org/officeDocument/2006/relationships/image" Target="../media/image140.jpeg"/><Relationship Id="rId18" Type="http://schemas.openxmlformats.org/officeDocument/2006/relationships/image" Target="../media/image24.png"/><Relationship Id="rId3" Type="http://schemas.openxmlformats.org/officeDocument/2006/relationships/image" Target="../media/image135.png"/><Relationship Id="rId7" Type="http://schemas.openxmlformats.org/officeDocument/2006/relationships/image" Target="../media/image137.png"/><Relationship Id="rId12" Type="http://schemas.microsoft.com/office/2007/relationships/hdphoto" Target="../media/hdphoto84.wdp"/><Relationship Id="rId17" Type="http://schemas.microsoft.com/office/2007/relationships/hdphoto" Target="../media/hdphoto86.wdp"/><Relationship Id="rId2" Type="http://schemas.openxmlformats.org/officeDocument/2006/relationships/image" Target="../media/image134.jpg"/><Relationship Id="rId16" Type="http://schemas.openxmlformats.org/officeDocument/2006/relationships/image" Target="../media/image14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81.wdp"/><Relationship Id="rId11" Type="http://schemas.openxmlformats.org/officeDocument/2006/relationships/image" Target="../media/image139.png"/><Relationship Id="rId5" Type="http://schemas.openxmlformats.org/officeDocument/2006/relationships/image" Target="../media/image136.png"/><Relationship Id="rId15" Type="http://schemas.microsoft.com/office/2007/relationships/hdphoto" Target="../media/hdphoto85.wdp"/><Relationship Id="rId10" Type="http://schemas.microsoft.com/office/2007/relationships/hdphoto" Target="../media/hdphoto83.wdp"/><Relationship Id="rId19" Type="http://schemas.microsoft.com/office/2007/relationships/hdphoto" Target="../media/hdphoto7.wdp"/><Relationship Id="rId4" Type="http://schemas.microsoft.com/office/2007/relationships/hdphoto" Target="../media/hdphoto80.wdp"/><Relationship Id="rId9" Type="http://schemas.openxmlformats.org/officeDocument/2006/relationships/image" Target="../media/image138.png"/><Relationship Id="rId14" Type="http://schemas.openxmlformats.org/officeDocument/2006/relationships/image" Target="../media/image141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6.png"/><Relationship Id="rId13" Type="http://schemas.openxmlformats.org/officeDocument/2006/relationships/image" Target="../media/image148.png"/><Relationship Id="rId3" Type="http://schemas.microsoft.com/office/2007/relationships/hdphoto" Target="../media/hdphoto87.wdp"/><Relationship Id="rId7" Type="http://schemas.microsoft.com/office/2007/relationships/hdphoto" Target="../media/hdphoto89.wdp"/><Relationship Id="rId12" Type="http://schemas.openxmlformats.org/officeDocument/2006/relationships/image" Target="../media/image147.jpeg"/><Relationship Id="rId2" Type="http://schemas.openxmlformats.org/officeDocument/2006/relationships/image" Target="../media/image143.png"/><Relationship Id="rId16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5.png"/><Relationship Id="rId11" Type="http://schemas.microsoft.com/office/2007/relationships/hdphoto" Target="../media/hdphoto81.wdp"/><Relationship Id="rId5" Type="http://schemas.microsoft.com/office/2007/relationships/hdphoto" Target="../media/hdphoto88.wdp"/><Relationship Id="rId15" Type="http://schemas.openxmlformats.org/officeDocument/2006/relationships/image" Target="../media/image24.png"/><Relationship Id="rId10" Type="http://schemas.openxmlformats.org/officeDocument/2006/relationships/image" Target="../media/image136.png"/><Relationship Id="rId4" Type="http://schemas.openxmlformats.org/officeDocument/2006/relationships/image" Target="../media/image144.png"/><Relationship Id="rId9" Type="http://schemas.microsoft.com/office/2007/relationships/hdphoto" Target="../media/hdphoto90.wdp"/><Relationship Id="rId14" Type="http://schemas.microsoft.com/office/2007/relationships/hdphoto" Target="../media/hdphoto91.wdp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hdphoto" Target="../media/hdphoto93.wdp"/><Relationship Id="rId13" Type="http://schemas.openxmlformats.org/officeDocument/2006/relationships/image" Target="../media/image153.jpg"/><Relationship Id="rId3" Type="http://schemas.openxmlformats.org/officeDocument/2006/relationships/image" Target="../media/image136.png"/><Relationship Id="rId7" Type="http://schemas.openxmlformats.org/officeDocument/2006/relationships/image" Target="../media/image150.png"/><Relationship Id="rId12" Type="http://schemas.microsoft.com/office/2007/relationships/hdphoto" Target="../media/hdphoto95.wdp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92.wdp"/><Relationship Id="rId11" Type="http://schemas.openxmlformats.org/officeDocument/2006/relationships/image" Target="../media/image152.png"/><Relationship Id="rId5" Type="http://schemas.openxmlformats.org/officeDocument/2006/relationships/image" Target="../media/image149.png"/><Relationship Id="rId10" Type="http://schemas.microsoft.com/office/2007/relationships/hdphoto" Target="../media/hdphoto94.wdp"/><Relationship Id="rId4" Type="http://schemas.microsoft.com/office/2007/relationships/hdphoto" Target="../media/hdphoto81.wdp"/><Relationship Id="rId9" Type="http://schemas.openxmlformats.org/officeDocument/2006/relationships/image" Target="../media/image151.png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hdphoto" Target="../media/hdphoto97.wdp"/><Relationship Id="rId13" Type="http://schemas.microsoft.com/office/2007/relationships/hdphoto" Target="../media/hdphoto99.wdp"/><Relationship Id="rId3" Type="http://schemas.openxmlformats.org/officeDocument/2006/relationships/image" Target="../media/image136.png"/><Relationship Id="rId7" Type="http://schemas.openxmlformats.org/officeDocument/2006/relationships/image" Target="../media/image155.png"/><Relationship Id="rId12" Type="http://schemas.openxmlformats.org/officeDocument/2006/relationships/image" Target="../media/image158.png"/><Relationship Id="rId17" Type="http://schemas.microsoft.com/office/2007/relationships/hdphoto" Target="../media/hdphoto7.wdp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96.wdp"/><Relationship Id="rId11" Type="http://schemas.openxmlformats.org/officeDocument/2006/relationships/image" Target="../media/image157.png"/><Relationship Id="rId5" Type="http://schemas.openxmlformats.org/officeDocument/2006/relationships/image" Target="../media/image154.png"/><Relationship Id="rId15" Type="http://schemas.microsoft.com/office/2007/relationships/hdphoto" Target="../media/hdphoto100.wdp"/><Relationship Id="rId10" Type="http://schemas.microsoft.com/office/2007/relationships/hdphoto" Target="../media/hdphoto98.wdp"/><Relationship Id="rId4" Type="http://schemas.microsoft.com/office/2007/relationships/hdphoto" Target="../media/hdphoto81.wdp"/><Relationship Id="rId9" Type="http://schemas.openxmlformats.org/officeDocument/2006/relationships/image" Target="../media/image156.png"/><Relationship Id="rId14" Type="http://schemas.openxmlformats.org/officeDocument/2006/relationships/image" Target="../media/image159.png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101.wdp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2.png"/><Relationship Id="rId4" Type="http://schemas.openxmlformats.org/officeDocument/2006/relationships/image" Target="../media/image161.png"/></Relationships>
</file>

<file path=ppt/slides/_rels/slide42.xml.rels><?xml version="1.0" encoding="UTF-8" standalone="yes"?>
<Relationships xmlns="http://schemas.openxmlformats.org/package/2006/relationships"><Relationship Id="rId8" Type="http://schemas.microsoft.com/office/2007/relationships/hdphoto" Target="../media/hdphoto104.wdp"/><Relationship Id="rId13" Type="http://schemas.openxmlformats.org/officeDocument/2006/relationships/image" Target="../media/image170.png"/><Relationship Id="rId18" Type="http://schemas.openxmlformats.org/officeDocument/2006/relationships/image" Target="../media/image173.png"/><Relationship Id="rId3" Type="http://schemas.openxmlformats.org/officeDocument/2006/relationships/image" Target="../media/image164.png"/><Relationship Id="rId21" Type="http://schemas.openxmlformats.org/officeDocument/2006/relationships/image" Target="../media/image175.jpeg"/><Relationship Id="rId7" Type="http://schemas.openxmlformats.org/officeDocument/2006/relationships/image" Target="../media/image166.png"/><Relationship Id="rId12" Type="http://schemas.openxmlformats.org/officeDocument/2006/relationships/image" Target="../media/image169.jpeg"/><Relationship Id="rId17" Type="http://schemas.microsoft.com/office/2007/relationships/hdphoto" Target="../media/hdphoto107.wdp"/><Relationship Id="rId2" Type="http://schemas.openxmlformats.org/officeDocument/2006/relationships/image" Target="../media/image163.jpeg"/><Relationship Id="rId16" Type="http://schemas.openxmlformats.org/officeDocument/2006/relationships/image" Target="../media/image172.png"/><Relationship Id="rId20" Type="http://schemas.openxmlformats.org/officeDocument/2006/relationships/image" Target="../media/image174.jpg"/><Relationship Id="rId1" Type="http://schemas.openxmlformats.org/officeDocument/2006/relationships/slideLayout" Target="../slideLayouts/slideLayout7.xml"/><Relationship Id="rId6" Type="http://schemas.microsoft.com/office/2007/relationships/hdphoto" Target="../media/hdphoto103.wdp"/><Relationship Id="rId11" Type="http://schemas.openxmlformats.org/officeDocument/2006/relationships/image" Target="../media/image168.jpeg"/><Relationship Id="rId5" Type="http://schemas.openxmlformats.org/officeDocument/2006/relationships/image" Target="../media/image165.png"/><Relationship Id="rId15" Type="http://schemas.openxmlformats.org/officeDocument/2006/relationships/image" Target="../media/image171.jpeg"/><Relationship Id="rId10" Type="http://schemas.microsoft.com/office/2007/relationships/hdphoto" Target="../media/hdphoto105.wdp"/><Relationship Id="rId19" Type="http://schemas.microsoft.com/office/2007/relationships/hdphoto" Target="../media/hdphoto108.wdp"/><Relationship Id="rId4" Type="http://schemas.microsoft.com/office/2007/relationships/hdphoto" Target="../media/hdphoto102.wdp"/><Relationship Id="rId9" Type="http://schemas.openxmlformats.org/officeDocument/2006/relationships/image" Target="../media/image167.png"/><Relationship Id="rId14" Type="http://schemas.microsoft.com/office/2007/relationships/hdphoto" Target="../media/hdphoto106.wdp"/></Relationships>
</file>

<file path=ppt/slides/_rels/slide43.xml.rels><?xml version="1.0" encoding="UTF-8" standalone="yes"?>
<Relationships xmlns="http://schemas.openxmlformats.org/package/2006/relationships"><Relationship Id="rId8" Type="http://schemas.microsoft.com/office/2007/relationships/hdphoto" Target="../media/hdphoto107.wdp"/><Relationship Id="rId3" Type="http://schemas.microsoft.com/office/2007/relationships/hdphoto" Target="../media/hdphoto109.wdp"/><Relationship Id="rId7" Type="http://schemas.openxmlformats.org/officeDocument/2006/relationships/image" Target="../media/image172.png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8.jpeg"/><Relationship Id="rId5" Type="http://schemas.microsoft.com/office/2007/relationships/hdphoto" Target="../media/hdphoto110.wdp"/><Relationship Id="rId4" Type="http://schemas.openxmlformats.org/officeDocument/2006/relationships/image" Target="../media/image17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11.wdp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12.wdp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7" Type="http://schemas.openxmlformats.org/officeDocument/2006/relationships/image" Target="../media/image18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3.png"/><Relationship Id="rId5" Type="http://schemas.openxmlformats.org/officeDocument/2006/relationships/image" Target="../media/image182.png"/><Relationship Id="rId4" Type="http://schemas.microsoft.com/office/2007/relationships/hdphoto" Target="../media/hdphoto113.wdp"/></Relationships>
</file>

<file path=ppt/slides/_rels/slide47.xml.rels><?xml version="1.0" encoding="UTF-8" standalone="yes"?>
<Relationships xmlns="http://schemas.openxmlformats.org/package/2006/relationships"><Relationship Id="rId3" Type="http://schemas.microsoft.com/office/2007/relationships/hdphoto" Target="../media/hdphoto114.wdp"/><Relationship Id="rId7" Type="http://schemas.microsoft.com/office/2007/relationships/hdphoto" Target="../media/hdphoto18.wdp"/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microsoft.com/office/2007/relationships/hdphoto" Target="../media/hdphoto16.wdp"/><Relationship Id="rId4" Type="http://schemas.openxmlformats.org/officeDocument/2006/relationships/image" Target="../media/image34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png"/><Relationship Id="rId13" Type="http://schemas.microsoft.com/office/2007/relationships/hdphoto" Target="../media/hdphoto99.wdp"/><Relationship Id="rId3" Type="http://schemas.openxmlformats.org/officeDocument/2006/relationships/image" Target="../media/image161.png"/><Relationship Id="rId7" Type="http://schemas.microsoft.com/office/2007/relationships/hdphoto" Target="../media/hdphoto96.wdp"/><Relationship Id="rId12" Type="http://schemas.openxmlformats.org/officeDocument/2006/relationships/image" Target="../media/image15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4.png"/><Relationship Id="rId11" Type="http://schemas.microsoft.com/office/2007/relationships/hdphoto" Target="../media/hdphoto101.wdp"/><Relationship Id="rId5" Type="http://schemas.microsoft.com/office/2007/relationships/hdphoto" Target="../media/hdphoto81.wdp"/><Relationship Id="rId15" Type="http://schemas.microsoft.com/office/2007/relationships/hdphoto" Target="../media/hdphoto100.wdp"/><Relationship Id="rId10" Type="http://schemas.openxmlformats.org/officeDocument/2006/relationships/image" Target="../media/image160.png"/><Relationship Id="rId4" Type="http://schemas.openxmlformats.org/officeDocument/2006/relationships/image" Target="../media/image136.png"/><Relationship Id="rId9" Type="http://schemas.microsoft.com/office/2007/relationships/hdphoto" Target="../media/hdphoto97.wdp"/><Relationship Id="rId14" Type="http://schemas.openxmlformats.org/officeDocument/2006/relationships/image" Target="../media/image159.png"/></Relationships>
</file>

<file path=ppt/slides/_rels/slide49.xml.rels><?xml version="1.0" encoding="UTF-8" standalone="yes"?>
<Relationships xmlns="http://schemas.openxmlformats.org/package/2006/relationships"><Relationship Id="rId3" Type="http://schemas.microsoft.com/office/2007/relationships/hdphoto" Target="../media/hdphoto115.wdp"/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7.jpeg"/></Relationships>
</file>

<file path=ppt/slides/_rels/slide50.xml.rels><?xml version="1.0" encoding="UTF-8" standalone="yes"?>
<Relationships xmlns="http://schemas.openxmlformats.org/package/2006/relationships"><Relationship Id="rId3" Type="http://schemas.microsoft.com/office/2007/relationships/hdphoto" Target="../media/hdphoto116.wdp"/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9.jpe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3.png"/><Relationship Id="rId3" Type="http://schemas.microsoft.com/office/2007/relationships/hdphoto" Target="../media/hdphoto117.wdp"/><Relationship Id="rId7" Type="http://schemas.microsoft.com/office/2007/relationships/hdphoto" Target="../media/hdphoto119.wdp"/><Relationship Id="rId2" Type="http://schemas.openxmlformats.org/officeDocument/2006/relationships/image" Target="../media/image1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2.png"/><Relationship Id="rId11" Type="http://schemas.microsoft.com/office/2007/relationships/hdphoto" Target="../media/hdphoto120.wdp"/><Relationship Id="rId5" Type="http://schemas.microsoft.com/office/2007/relationships/hdphoto" Target="../media/hdphoto118.wdp"/><Relationship Id="rId10" Type="http://schemas.openxmlformats.org/officeDocument/2006/relationships/image" Target="../media/image195.png"/><Relationship Id="rId4" Type="http://schemas.openxmlformats.org/officeDocument/2006/relationships/image" Target="../media/image191.png"/><Relationship Id="rId9" Type="http://schemas.openxmlformats.org/officeDocument/2006/relationships/image" Target="../media/image194.jpe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0.png"/><Relationship Id="rId3" Type="http://schemas.microsoft.com/office/2007/relationships/hdphoto" Target="../media/hdphoto121.wdp"/><Relationship Id="rId7" Type="http://schemas.microsoft.com/office/2007/relationships/hdphoto" Target="../media/hdphoto122.wdp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9.png"/><Relationship Id="rId11" Type="http://schemas.microsoft.com/office/2007/relationships/hdphoto" Target="../media/hdphoto124.wdp"/><Relationship Id="rId5" Type="http://schemas.openxmlformats.org/officeDocument/2006/relationships/image" Target="../media/image198.jpeg"/><Relationship Id="rId10" Type="http://schemas.openxmlformats.org/officeDocument/2006/relationships/image" Target="../media/image201.png"/><Relationship Id="rId4" Type="http://schemas.openxmlformats.org/officeDocument/2006/relationships/image" Target="../media/image197.jpeg"/><Relationship Id="rId9" Type="http://schemas.microsoft.com/office/2007/relationships/hdphoto" Target="../media/hdphoto123.wdp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C8EB11-FDBB-5D1D-31EB-2CC36419E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Ritratto di Galileo Galilei di Justus Suttermans">
            <a:extLst>
              <a:ext uri="{FF2B5EF4-FFF2-40B4-BE49-F238E27FC236}">
                <a16:creationId xmlns:a16="http://schemas.microsoft.com/office/drawing/2014/main" id="{0B8F372E-0E4A-2492-99DC-DE90BFE9D5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2" t="-2065" r="427" b="35510"/>
          <a:stretch>
            <a:fillRect/>
          </a:stretch>
        </p:blipFill>
        <p:spPr bwMode="auto">
          <a:xfrm>
            <a:off x="1" y="0"/>
            <a:ext cx="9143999" cy="7216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CFC6F01D-433C-49AA-465D-F51CF3DE727C}"/>
              </a:ext>
            </a:extLst>
          </p:cNvPr>
          <p:cNvSpPr txBox="1"/>
          <p:nvPr/>
        </p:nvSpPr>
        <p:spPr>
          <a:xfrm>
            <a:off x="0" y="471364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66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EPPUR SI MUOVE</a:t>
            </a:r>
            <a:endParaRPr lang="en-GB" sz="66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F736362D-D5E1-8203-0ECB-86A634077257}"/>
              </a:ext>
            </a:extLst>
          </p:cNvPr>
          <p:cNvSpPr txBox="1"/>
          <p:nvPr/>
        </p:nvSpPr>
        <p:spPr>
          <a:xfrm>
            <a:off x="0" y="5747162"/>
            <a:ext cx="91440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dirty="0">
                <a:solidFill>
                  <a:schemeClr val="bg1"/>
                </a:solidFill>
              </a:rPr>
              <a:t>Una iconica frase </a:t>
            </a:r>
            <a:r>
              <a:rPr lang="it-IT" sz="2000">
                <a:solidFill>
                  <a:schemeClr val="bg1"/>
                </a:solidFill>
              </a:rPr>
              <a:t>che celebra </a:t>
            </a:r>
            <a:r>
              <a:rPr lang="it-IT" sz="2000" dirty="0">
                <a:solidFill>
                  <a:schemeClr val="bg1"/>
                </a:solidFill>
              </a:rPr>
              <a:t>la</a:t>
            </a:r>
          </a:p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Nascita della scienza moderna</a:t>
            </a:r>
            <a:endParaRPr lang="en-GB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F01CB920-79E2-AA18-8DE1-E397032CA0DB}"/>
              </a:ext>
            </a:extLst>
          </p:cNvPr>
          <p:cNvSpPr txBox="1"/>
          <p:nvPr/>
        </p:nvSpPr>
        <p:spPr>
          <a:xfrm>
            <a:off x="7418439" y="26842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it-IT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303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llaDiTesto 6">
            <a:extLst>
              <a:ext uri="{FF2B5EF4-FFF2-40B4-BE49-F238E27FC236}">
                <a16:creationId xmlns:a16="http://schemas.microsoft.com/office/drawing/2014/main" id="{444BE6B2-374B-E7B8-232E-E1D8F75DBB52}"/>
              </a:ext>
            </a:extLst>
          </p:cNvPr>
          <p:cNvSpPr txBox="1"/>
          <p:nvPr/>
        </p:nvSpPr>
        <p:spPr>
          <a:xfrm>
            <a:off x="3351440" y="4810552"/>
            <a:ext cx="24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36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Anno 1500</a:t>
            </a:r>
            <a:endParaRPr lang="en-GB" sz="36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20" name="Picture 12" descr="Fare la spesa nel Medioevo, tra lussi e necessità">
            <a:extLst>
              <a:ext uri="{FF2B5EF4-FFF2-40B4-BE49-F238E27FC236}">
                <a16:creationId xmlns:a16="http://schemas.microsoft.com/office/drawing/2014/main" id="{70DBBD54-B750-95C8-6926-34229222E6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2" r="8479"/>
          <a:stretch>
            <a:fillRect/>
          </a:stretch>
        </p:blipFill>
        <p:spPr bwMode="auto">
          <a:xfrm>
            <a:off x="6024953" y="1703184"/>
            <a:ext cx="3104553" cy="2069702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Anima Medievale: L'agricoltura nell'anno Mille">
            <a:extLst>
              <a:ext uri="{FF2B5EF4-FFF2-40B4-BE49-F238E27FC236}">
                <a16:creationId xmlns:a16="http://schemas.microsoft.com/office/drawing/2014/main" id="{E0C5D909-FBD2-E0C1-024A-AC34060021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92" b="5737"/>
          <a:stretch>
            <a:fillRect/>
          </a:stretch>
        </p:blipFill>
        <p:spPr bwMode="auto">
          <a:xfrm>
            <a:off x="0" y="1770335"/>
            <a:ext cx="3289810" cy="2193206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Nei ">
            <a:extLst>
              <a:ext uri="{FF2B5EF4-FFF2-40B4-BE49-F238E27FC236}">
                <a16:creationId xmlns:a16="http://schemas.microsoft.com/office/drawing/2014/main" id="{28087F40-1147-F785-7802-A0609FAA0B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3" t="39689" r="34046"/>
          <a:stretch>
            <a:fillRect/>
          </a:stretch>
        </p:blipFill>
        <p:spPr bwMode="auto">
          <a:xfrm>
            <a:off x="29382" y="4059105"/>
            <a:ext cx="3260428" cy="2223764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Pieter Bruegel: vita e opere dell'artista">
            <a:extLst>
              <a:ext uri="{FF2B5EF4-FFF2-40B4-BE49-F238E27FC236}">
                <a16:creationId xmlns:a16="http://schemas.microsoft.com/office/drawing/2014/main" id="{69B22D36-E395-48C0-C2D5-D0F7E2E562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66" t="45750" r="13697" b="9194"/>
          <a:stretch>
            <a:fillRect/>
          </a:stretch>
        </p:blipFill>
        <p:spPr bwMode="auto">
          <a:xfrm>
            <a:off x="5944515" y="4034623"/>
            <a:ext cx="3165748" cy="2279472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E019F37E-DE80-ABDB-0108-F0EC8A68A460}"/>
              </a:ext>
            </a:extLst>
          </p:cNvPr>
          <p:cNvSpPr txBox="1"/>
          <p:nvPr/>
        </p:nvSpPr>
        <p:spPr>
          <a:xfrm>
            <a:off x="10720" y="5693108"/>
            <a:ext cx="9144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avrebbero visto </a:t>
            </a:r>
            <a:r>
              <a:rPr lang="it-IT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un mondo diverso</a:t>
            </a:r>
            <a:endParaRPr lang="it-IT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ma da loro </a:t>
            </a:r>
            <a:r>
              <a:rPr lang="it-IT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comprensibile</a:t>
            </a:r>
            <a:r>
              <a:rPr lang="it-IT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GB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DE69DA13-E033-CA81-DEFE-7038764F2FFE}"/>
              </a:ext>
            </a:extLst>
          </p:cNvPr>
          <p:cNvSpPr txBox="1"/>
          <p:nvPr/>
        </p:nvSpPr>
        <p:spPr>
          <a:xfrm>
            <a:off x="-205272" y="-59319"/>
            <a:ext cx="9529471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La nostra </a:t>
            </a:r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civiltà</a:t>
            </a:r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è progredita per</a:t>
            </a:r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200.000 anni </a:t>
            </a:r>
          </a:p>
          <a:p>
            <a:pPr algn="ctr"/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</a:t>
            </a:r>
            <a:r>
              <a:rPr lang="it-IT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passo costante </a:t>
            </a:r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ma</a:t>
            </a:r>
            <a:r>
              <a:rPr lang="it-IT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54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lento  </a:t>
            </a:r>
            <a:endParaRPr lang="en-GB" sz="5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609D65CD-81B9-1E2A-30F3-E815FB59D857}"/>
              </a:ext>
            </a:extLst>
          </p:cNvPr>
          <p:cNvSpPr txBox="1"/>
          <p:nvPr/>
        </p:nvSpPr>
        <p:spPr>
          <a:xfrm>
            <a:off x="3739881" y="1401117"/>
            <a:ext cx="16642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dirty="0">
                <a:solidFill>
                  <a:srgbClr val="92D050"/>
                </a:solidFill>
                <a:latin typeface="Helvetica" panose="020B0604020202020204"/>
                <a:cs typeface="Helvetica" panose="020B0604020202020204"/>
              </a:rPr>
              <a:t>tanto che</a:t>
            </a:r>
            <a:endParaRPr lang="en-GB" sz="2800" dirty="0">
              <a:solidFill>
                <a:srgbClr val="92D050"/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87113BB4-FAF8-EB0A-8259-227DC9BFF581}"/>
              </a:ext>
            </a:extLst>
          </p:cNvPr>
          <p:cNvSpPr txBox="1"/>
          <p:nvPr/>
        </p:nvSpPr>
        <p:spPr>
          <a:xfrm>
            <a:off x="2685796" y="1870566"/>
            <a:ext cx="370325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2800" dirty="0">
                <a:solidFill>
                  <a:srgbClr val="92D05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Contadini</a:t>
            </a:r>
            <a:r>
              <a:rPr lang="it-IT" sz="2000" dirty="0">
                <a:solidFill>
                  <a:srgbClr val="92D05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   e    </a:t>
            </a:r>
            <a:r>
              <a:rPr lang="it-IT" sz="2800" dirty="0">
                <a:solidFill>
                  <a:srgbClr val="92D05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cittadini</a:t>
            </a:r>
            <a:r>
              <a:rPr lang="it-IT" sz="2000" dirty="0">
                <a:solidFill>
                  <a:srgbClr val="92D05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</a:p>
          <a:p>
            <a:pPr algn="ctr"/>
            <a:r>
              <a:rPr lang="it-IT" sz="2000" dirty="0">
                <a:solidFill>
                  <a:srgbClr val="92D05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dell’</a:t>
            </a:r>
          </a:p>
          <a:p>
            <a:pPr algn="ctr"/>
            <a:r>
              <a:rPr lang="it-IT" sz="36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  Anno 1000</a:t>
            </a:r>
            <a:endParaRPr lang="en-GB" sz="36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E48B68C2-00AE-6661-CCB9-C45556B0226A}"/>
              </a:ext>
            </a:extLst>
          </p:cNvPr>
          <p:cNvSpPr txBox="1"/>
          <p:nvPr/>
        </p:nvSpPr>
        <p:spPr>
          <a:xfrm>
            <a:off x="2285657" y="3901999"/>
            <a:ext cx="474345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dirty="0">
                <a:solidFill>
                  <a:srgbClr val="92D05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trasportati per magia</a:t>
            </a:r>
          </a:p>
          <a:p>
            <a:pPr algn="ctr"/>
            <a:r>
              <a:rPr lang="it-IT" sz="2000" dirty="0">
                <a:solidFill>
                  <a:srgbClr val="92D05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nell’ </a:t>
            </a:r>
            <a:endParaRPr lang="en-GB" sz="2000" dirty="0">
              <a:solidFill>
                <a:srgbClr val="92D05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5377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  <p:bldP spid="2" grpId="0"/>
      <p:bldP spid="5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2B26C6-469E-A862-F724-40B46DA88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6FFF3F94-5A35-1F24-F997-F8C7B26E4256}"/>
              </a:ext>
            </a:extLst>
          </p:cNvPr>
          <p:cNvSpPr txBox="1"/>
          <p:nvPr/>
        </p:nvSpPr>
        <p:spPr>
          <a:xfrm>
            <a:off x="-870271" y="-125526"/>
            <a:ext cx="911679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Dal 1500 una brusca </a:t>
            </a:r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accelerazione:</a:t>
            </a: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BCDA1AD-8D5A-13F0-989A-E672446BC190}"/>
              </a:ext>
            </a:extLst>
          </p:cNvPr>
          <p:cNvSpPr txBox="1"/>
          <p:nvPr/>
        </p:nvSpPr>
        <p:spPr>
          <a:xfrm>
            <a:off x="2732751" y="449387"/>
            <a:ext cx="37650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I nostri predecessori</a:t>
            </a:r>
            <a:endParaRPr lang="it-IT" sz="28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4" name="Picture 2" descr="Nei ">
            <a:extLst>
              <a:ext uri="{FF2B5EF4-FFF2-40B4-BE49-F238E27FC236}">
                <a16:creationId xmlns:a16="http://schemas.microsoft.com/office/drawing/2014/main" id="{A725BAA7-5D86-5BE2-9EBE-0937CD0346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3" t="39689" r="34046"/>
          <a:stretch>
            <a:fillRect/>
          </a:stretch>
        </p:blipFill>
        <p:spPr bwMode="auto">
          <a:xfrm>
            <a:off x="199628" y="748011"/>
            <a:ext cx="3043949" cy="2076115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Pieter Bruegel: vita e opere dell'artista">
            <a:extLst>
              <a:ext uri="{FF2B5EF4-FFF2-40B4-BE49-F238E27FC236}">
                <a16:creationId xmlns:a16="http://schemas.microsoft.com/office/drawing/2014/main" id="{720E16D4-4377-4872-1C5A-2BCFE8BEFF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66" t="45750" r="13697" b="9194"/>
          <a:stretch>
            <a:fillRect/>
          </a:stretch>
        </p:blipFill>
        <p:spPr bwMode="auto">
          <a:xfrm>
            <a:off x="5814439" y="530379"/>
            <a:ext cx="3165748" cy="2279472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E2DA7671-9338-9055-6215-1B083FB7986C}"/>
              </a:ext>
            </a:extLst>
          </p:cNvPr>
          <p:cNvSpPr txBox="1"/>
          <p:nvPr/>
        </p:nvSpPr>
        <p:spPr>
          <a:xfrm>
            <a:off x="3306494" y="2197167"/>
            <a:ext cx="241604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36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Anno 2000</a:t>
            </a:r>
          </a:p>
          <a:p>
            <a:pPr algn="ctr"/>
            <a:r>
              <a:rPr lang="it-IT" sz="2800" dirty="0">
                <a:solidFill>
                  <a:srgbClr val="00B05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troverebbero</a:t>
            </a:r>
            <a:endParaRPr lang="en-GB" sz="2800" dirty="0">
              <a:solidFill>
                <a:srgbClr val="00B05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9D8C1363-B9A0-9813-49E4-C5BB9A74AD38}"/>
              </a:ext>
            </a:extLst>
          </p:cNvPr>
          <p:cNvSpPr txBox="1"/>
          <p:nvPr/>
        </p:nvSpPr>
        <p:spPr>
          <a:xfrm>
            <a:off x="0" y="1837407"/>
            <a:ext cx="911679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dirty="0">
                <a:solidFill>
                  <a:srgbClr val="92D050"/>
                </a:solidFill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trasferiti nell’</a:t>
            </a:r>
            <a:endParaRPr lang="it-IT" sz="2800" dirty="0">
              <a:solidFill>
                <a:srgbClr val="92D05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0" name="Picture 2" descr="Farmers drive harvesters to collect soy bean at a farm. Commercial... |  Download Scientific Diagram">
            <a:extLst>
              <a:ext uri="{FF2B5EF4-FFF2-40B4-BE49-F238E27FC236}">
                <a16:creationId xmlns:a16="http://schemas.microsoft.com/office/drawing/2014/main" id="{A7F17830-571D-4F5B-F388-929D319E34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8" y="2596210"/>
            <a:ext cx="3896742" cy="2602902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Vita di città immagini e fotografie stock ad alta risoluzione - Alamy">
            <a:extLst>
              <a:ext uri="{FF2B5EF4-FFF2-40B4-BE49-F238E27FC236}">
                <a16:creationId xmlns:a16="http://schemas.microsoft.com/office/drawing/2014/main" id="{DEF94B59-F9EC-4C13-3B36-4222E54C45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91"/>
          <a:stretch>
            <a:fillRect/>
          </a:stretch>
        </p:blipFill>
        <p:spPr bwMode="auto">
          <a:xfrm>
            <a:off x="5200165" y="2569410"/>
            <a:ext cx="3963067" cy="2649552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71310DF7-6A54-B0F8-3B28-8A6E10DA98E8}"/>
              </a:ext>
            </a:extLst>
          </p:cNvPr>
          <p:cNvSpPr txBox="1"/>
          <p:nvPr/>
        </p:nvSpPr>
        <p:spPr>
          <a:xfrm>
            <a:off x="56879" y="5165471"/>
            <a:ext cx="911679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dirty="0">
                <a:solidFill>
                  <a:srgbClr val="FFFF00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un mondo a loro </a:t>
            </a:r>
          </a:p>
          <a:p>
            <a:pPr algn="ctr"/>
            <a:r>
              <a:rPr lang="it-IT" sz="3600" dirty="0">
                <a:solidFill>
                  <a:srgbClr val="FFFF00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completamente alieno</a:t>
            </a:r>
            <a:endParaRPr lang="en-GB" sz="3600" dirty="0">
              <a:solidFill>
                <a:srgbClr val="FFFF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53786433-2BE4-0C62-15AF-CDC0CA278D60}"/>
              </a:ext>
            </a:extLst>
          </p:cNvPr>
          <p:cNvSpPr txBox="1"/>
          <p:nvPr/>
        </p:nvSpPr>
        <p:spPr>
          <a:xfrm>
            <a:off x="3121763" y="5711955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36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4023CEEE-A9FB-3E26-61A6-B9CEF667C400}"/>
              </a:ext>
            </a:extLst>
          </p:cNvPr>
          <p:cNvSpPr/>
          <p:nvPr/>
        </p:nvSpPr>
        <p:spPr>
          <a:xfrm>
            <a:off x="-365133" y="28696"/>
            <a:ext cx="9538803" cy="632762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7D570E0F-34EE-71F1-B330-497506D323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62" t="12447" r="10562" b="12933"/>
          <a:stretch>
            <a:fillRect/>
          </a:stretch>
        </p:blipFill>
        <p:spPr bwMode="auto">
          <a:xfrm>
            <a:off x="-360608" y="16852"/>
            <a:ext cx="9504608" cy="684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Galileo Galilei: Life, Facts, Scientific Discoveries Of The Renaissance  Astronomer | HistoryExtra">
            <a:extLst>
              <a:ext uri="{FF2B5EF4-FFF2-40B4-BE49-F238E27FC236}">
                <a16:creationId xmlns:a16="http://schemas.microsoft.com/office/drawing/2014/main" id="{BDCA7872-4CAC-1A99-A988-A630B0F47E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81" r="15122"/>
          <a:stretch>
            <a:fillRect/>
          </a:stretch>
        </p:blipFill>
        <p:spPr bwMode="auto">
          <a:xfrm>
            <a:off x="6022238" y="3922317"/>
            <a:ext cx="3089184" cy="281133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221965D1-D0ED-6E82-46EA-EF5145693058}"/>
              </a:ext>
            </a:extLst>
          </p:cNvPr>
          <p:cNvSpPr txBox="1"/>
          <p:nvPr/>
        </p:nvSpPr>
        <p:spPr>
          <a:xfrm>
            <a:off x="1144609" y="2567441"/>
            <a:ext cx="595547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36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il pisano</a:t>
            </a:r>
          </a:p>
          <a:p>
            <a:pPr algn="ctr"/>
            <a:endParaRPr lang="it-IT" sz="36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5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GALILEO GALILEI</a:t>
            </a:r>
            <a:endParaRPr lang="en-GB" sz="5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A2CB865B-27FC-5D8E-7D87-7A5EB18B122A}"/>
              </a:ext>
            </a:extLst>
          </p:cNvPr>
          <p:cNvSpPr txBox="1"/>
          <p:nvPr/>
        </p:nvSpPr>
        <p:spPr>
          <a:xfrm>
            <a:off x="1684244" y="837165"/>
            <a:ext cx="585982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Questa </a:t>
            </a:r>
            <a:r>
              <a:rPr lang="it-IT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accelerazione</a:t>
            </a:r>
          </a:p>
          <a:p>
            <a:pPr algn="ctr"/>
            <a:r>
              <a:rPr lang="it-IT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ha un nome</a:t>
            </a:r>
            <a:endParaRPr lang="en-GB" sz="4800" dirty="0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A468DD1-5B15-78D6-C2B3-206BFBAE102E}"/>
              </a:ext>
            </a:extLst>
          </p:cNvPr>
          <p:cNvSpPr txBox="1"/>
          <p:nvPr/>
        </p:nvSpPr>
        <p:spPr>
          <a:xfrm>
            <a:off x="-134667" y="4673883"/>
            <a:ext cx="464742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</a:t>
            </a:r>
            <a:r>
              <a:rPr lang="it-IT" sz="6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1564</a:t>
            </a:r>
            <a:r>
              <a:rPr lang="it-IT" sz="4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it-IT" sz="4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nasce</a:t>
            </a:r>
            <a:endParaRPr lang="en-GB" sz="4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81113A03-FE5C-3D21-A516-A72A5AE86E53}"/>
              </a:ext>
            </a:extLst>
          </p:cNvPr>
          <p:cNvSpPr txBox="1"/>
          <p:nvPr/>
        </p:nvSpPr>
        <p:spPr>
          <a:xfrm>
            <a:off x="-278781" y="5693231"/>
            <a:ext cx="914400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ejaVuSansMono"/>
              </a:rPr>
              <a:t>N</a:t>
            </a:r>
            <a:r>
              <a:rPr lang="it-IT" sz="3200" b="0" i="0" u="none" strike="noStrike" baseline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ejaVuSansMono"/>
              </a:rPr>
              <a:t>el 1580 studia MEDICINA presso l’Università della sua città e nel 1583 cambia per </a:t>
            </a:r>
            <a:r>
              <a:rPr lang="it-IT" sz="3600" b="0" i="0" u="none" strike="noStrike" baseline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ejaVuSansMono"/>
              </a:rPr>
              <a:t>MATEMATICA</a:t>
            </a:r>
            <a:endParaRPr lang="en-GB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924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12" grpId="0"/>
      <p:bldP spid="17" grpId="0"/>
      <p:bldP spid="8" grpId="0" animBg="1"/>
      <p:bldP spid="16" grpId="0"/>
      <p:bldP spid="14" grpId="0"/>
      <p:bldP spid="13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tangolo 12">
            <a:extLst>
              <a:ext uri="{FF2B5EF4-FFF2-40B4-BE49-F238E27FC236}">
                <a16:creationId xmlns:a16="http://schemas.microsoft.com/office/drawing/2014/main" id="{43267ED0-8957-8266-E8A2-9BB0121E9DC1}"/>
              </a:ext>
            </a:extLst>
          </p:cNvPr>
          <p:cNvSpPr/>
          <p:nvPr/>
        </p:nvSpPr>
        <p:spPr>
          <a:xfrm>
            <a:off x="-262890" y="0"/>
            <a:ext cx="2959554" cy="1149926"/>
          </a:xfrm>
          <a:prstGeom prst="rect">
            <a:avLst/>
          </a:prstGeom>
          <a:solidFill>
            <a:srgbClr val="AFABAB">
              <a:alpha val="6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Siamo in corsa per Pisa - Mediateur">
            <a:extLst>
              <a:ext uri="{FF2B5EF4-FFF2-40B4-BE49-F238E27FC236}">
                <a16:creationId xmlns:a16="http://schemas.microsoft.com/office/drawing/2014/main" id="{AE87945A-FE0F-9665-0BF0-EA824D0779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844" y="1149927"/>
            <a:ext cx="9173688" cy="570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Audioguida PIAZZA DEI MIRACOLI - Duomo Interno - Guida Turistica | MyWoWo">
            <a:extLst>
              <a:ext uri="{FF2B5EF4-FFF2-40B4-BE49-F238E27FC236}">
                <a16:creationId xmlns:a16="http://schemas.microsoft.com/office/drawing/2014/main" id="{6E737767-D0A0-CA1E-03A6-F166692512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1" r="8086"/>
          <a:stretch>
            <a:fillRect/>
          </a:stretch>
        </p:blipFill>
        <p:spPr bwMode="auto">
          <a:xfrm>
            <a:off x="-29906" y="1149927"/>
            <a:ext cx="9144000" cy="570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CE7E8323-2166-02C7-4F95-FF74FA4BA65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571" b="50855" l="31477" r="66586">
                        <a14:foregroundMark x1="53087" y1="50855" x2="53571" y2="44269"/>
                        <a14:foregroundMark x1="54177" y1="44012" x2="54964" y2="37853"/>
                        <a14:foregroundMark x1="53571" y1="39136" x2="53571" y2="39136"/>
                        <a14:foregroundMark x1="41404" y1="7656" x2="41162" y2="11548"/>
                        <a14:foregroundMark x1="65073" y1="22712" x2="65981" y2="26518"/>
                        <a14:foregroundMark x1="50666" y1="27844" x2="50969" y2="36955"/>
                        <a14:foregroundMark x1="53692" y1="28700" x2="52724" y2="33747"/>
                        <a14:foregroundMark x1="52724" y1="33747" x2="52724" y2="33747"/>
                        <a14:foregroundMark x1="57141" y1="29945" x2="56982" y2="34448"/>
                        <a14:foregroundMark x1="57203" y1="28186" x2="57150" y2="29675"/>
                        <a14:foregroundMark x1="55446" y1="40074" x2="54419" y2="42429"/>
                        <a14:foregroundMark x1="56342" y1="38022" x2="56106" y2="38562"/>
                        <a14:foregroundMark x1="54419" y1="42429" x2="54419" y2="42515"/>
                        <a14:foregroundMark x1="57688" y1="45595" x2="66586" y2="26861"/>
                        <a14:foregroundMark x1="42070" y1="43670" x2="39286" y2="34987"/>
                        <a14:foregroundMark x1="42312" y1="36484" x2="41041" y2="33319"/>
                        <a14:foregroundMark x1="47337" y1="50855" x2="46186" y2="48631"/>
                        <a14:foregroundMark x1="51937" y1="37553" x2="52663" y2="36399"/>
                        <a14:foregroundMark x1="55569" y1="34474" x2="56356" y2="30026"/>
                        <a14:backgroundMark x1="56961" y1="44098" x2="57567" y2="36869"/>
                        <a14:backgroundMark x1="58354" y1="33319" x2="58354" y2="31565"/>
                        <a14:backgroundMark x1="55690" y1="39949" x2="56053" y2="37297"/>
                        <a14:backgroundMark x1="57203" y1="34474" x2="56356" y2="38024"/>
                        <a14:backgroundMark x1="56961" y1="29940" x2="56961" y2="34559"/>
                        <a14:backgroundMark x1="56961" y1="34559" x2="56961" y2="34559"/>
                        <a14:backgroundMark x1="57567" y1="34132" x2="57446" y2="30325"/>
                        <a14:backgroundMark x1="53329" y1="43328" x2="53087" y2="39863"/>
                        <a14:backgroundMark x1="54056" y1="36784" x2="53571" y2="38623"/>
                        <a14:backgroundMark x1="51937" y1="32335" x2="51816" y2="29170"/>
                        <a14:backgroundMark x1="54722" y1="33576" x2="55206" y2="30325"/>
                        <a14:backgroundMark x1="56174" y1="29598" x2="56174" y2="2959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30" t="7727" r="30844" b="48741"/>
          <a:stretch>
            <a:fillRect/>
          </a:stretch>
        </p:blipFill>
        <p:spPr>
          <a:xfrm rot="10800000">
            <a:off x="2918690" y="1149926"/>
            <a:ext cx="2363705" cy="3481763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0127513B-9D2D-01EA-4D6E-6860E9DD0432}"/>
              </a:ext>
            </a:extLst>
          </p:cNvPr>
          <p:cNvSpPr txBox="1"/>
          <p:nvPr/>
        </p:nvSpPr>
        <p:spPr>
          <a:xfrm>
            <a:off x="3022576" y="109891"/>
            <a:ext cx="1019892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i="0" dirty="0">
                <a:solidFill>
                  <a:srgbClr val="F6C45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fu il primo laboratorio scientifico per Galileo</a:t>
            </a:r>
            <a:endParaRPr lang="en-GB" sz="2000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F6140E33-B866-70BD-9712-C2F51422A313}"/>
              </a:ext>
            </a:extLst>
          </p:cNvPr>
          <p:cNvSpPr txBox="1"/>
          <p:nvPr/>
        </p:nvSpPr>
        <p:spPr>
          <a:xfrm>
            <a:off x="2780775" y="354663"/>
            <a:ext cx="934372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5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1585</a:t>
            </a:r>
            <a:r>
              <a:rPr lang="it-IT" sz="28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- </a:t>
            </a:r>
            <a:r>
              <a:rPr lang="it-IT" sz="36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DUOMO di PISA</a:t>
            </a:r>
            <a:r>
              <a:rPr lang="it-IT" sz="2400" dirty="0">
                <a:solidFill>
                  <a:srgbClr val="F6C45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:</a:t>
            </a:r>
            <a:endParaRPr lang="en-GB" sz="2400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34BAEF26-FA22-423A-2010-86C0155DB38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571" b="50855" l="31477" r="66586">
                        <a14:foregroundMark x1="53087" y1="50855" x2="53127" y2="50312"/>
                        <a14:foregroundMark x1="54454" y1="41846" x2="54964" y2="37853"/>
                        <a14:foregroundMark x1="54177" y1="44012" x2="54237" y2="43542"/>
                        <a14:foregroundMark x1="53571" y1="39136" x2="53571" y2="39136"/>
                        <a14:foregroundMark x1="41404" y1="7656" x2="41162" y2="11548"/>
                        <a14:foregroundMark x1="65848" y1="25961" x2="66014" y2="26656"/>
                        <a14:foregroundMark x1="50666" y1="27844" x2="50969" y2="36955"/>
                        <a14:foregroundMark x1="53692" y1="28700" x2="52724" y2="33747"/>
                        <a14:foregroundMark x1="52724" y1="33747" x2="52724" y2="33747"/>
                        <a14:foregroundMark x1="57141" y1="29945" x2="56982" y2="34448"/>
                        <a14:foregroundMark x1="56342" y1="38022" x2="56106" y2="38562"/>
                        <a14:foregroundMark x1="54419" y1="42429" x2="54419" y2="42515"/>
                        <a14:foregroundMark x1="65647" y1="28838" x2="66586" y2="26861"/>
                        <a14:foregroundMark x1="57688" y1="45595" x2="57930" y2="45086"/>
                        <a14:foregroundMark x1="42070" y1="43670" x2="39286" y2="34987"/>
                        <a14:foregroundMark x1="42312" y1="36484" x2="41041" y2="33319"/>
                        <a14:foregroundMark x1="47337" y1="50855" x2="46186" y2="48631"/>
                        <a14:foregroundMark x1="51937" y1="37553" x2="52663" y2="36399"/>
                        <a14:foregroundMark x1="55569" y1="34474" x2="55578" y2="34424"/>
                        <a14:foregroundMark x1="50363" y1="43413" x2="50182" y2="35757"/>
                        <a14:backgroundMark x1="56961" y1="44098" x2="57567" y2="36869"/>
                        <a14:backgroundMark x1="58354" y1="33319" x2="58354" y2="31565"/>
                        <a14:backgroundMark x1="55690" y1="39949" x2="56053" y2="37297"/>
                        <a14:backgroundMark x1="57203" y1="34474" x2="56356" y2="38024"/>
                        <a14:backgroundMark x1="56961" y1="29940" x2="56961" y2="34559"/>
                        <a14:backgroundMark x1="56961" y1="34559" x2="56961" y2="34559"/>
                        <a14:backgroundMark x1="57567" y1="34132" x2="57446" y2="30325"/>
                        <a14:backgroundMark x1="53329" y1="43328" x2="53087" y2="39863"/>
                        <a14:backgroundMark x1="54056" y1="36784" x2="53571" y2="38623"/>
                        <a14:backgroundMark x1="51937" y1="32335" x2="51816" y2="29170"/>
                        <a14:backgroundMark x1="54722" y1="33576" x2="55206" y2="30325"/>
                        <a14:backgroundMark x1="56174" y1="29598" x2="56174" y2="29598"/>
                        <a14:backgroundMark x1="60533" y1="16852" x2="58656" y2="28443"/>
                        <a14:backgroundMark x1="64467" y1="23439" x2="63923" y2="31138"/>
                        <a14:backgroundMark x1="63923" y1="31138" x2="57022" y2="44867"/>
                        <a14:backgroundMark x1="52845" y1="49102" x2="51392" y2="37382"/>
                        <a14:backgroundMark x1="52845" y1="49273" x2="59080" y2="43841"/>
                        <a14:backgroundMark x1="54722" y1="44140" x2="51816" y2="50000"/>
                        <a14:backgroundMark x1="53692" y1="44696" x2="57385" y2="26390"/>
                        <a14:backgroundMark x1="64467" y1="30068" x2="65496" y2="22883"/>
                        <a14:backgroundMark x1="65496" y1="22883" x2="65496" y2="22883"/>
                        <a14:backgroundMark x1="65496" y1="22883" x2="63741" y2="30710"/>
                        <a14:backgroundMark x1="63741" y1="30710" x2="63438" y2="31095"/>
                        <a14:backgroundMark x1="65496" y1="30496" x2="67373" y2="25235"/>
                        <a14:backgroundMark x1="64891" y1="29598" x2="66102" y2="29170"/>
                        <a14:backgroundMark x1="64044" y1="29598" x2="66102" y2="26390"/>
                        <a14:backgroundMark x1="52421" y1="39136" x2="54722" y2="28144"/>
                        <a14:backgroundMark x1="56780" y1="26989" x2="55751" y2="29598"/>
                        <a14:backgroundMark x1="55145" y1="44568" x2="55569" y2="42087"/>
                        <a14:backgroundMark x1="54540" y1="44140" x2="54903" y2="38537"/>
                        <a14:backgroundMark x1="54903" y1="41189" x2="55751" y2="39435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30" t="7727" r="40259" b="48741"/>
          <a:stretch>
            <a:fillRect/>
          </a:stretch>
        </p:blipFill>
        <p:spPr>
          <a:xfrm rot="10800000">
            <a:off x="3470030" y="1149926"/>
            <a:ext cx="1831663" cy="3481763"/>
          </a:xfrm>
          <a:prstGeom prst="rect">
            <a:avLst/>
          </a:prstGeom>
        </p:spPr>
      </p:pic>
      <p:pic>
        <p:nvPicPr>
          <p:cNvPr id="6150" name="Picture 6" descr="Pulse Cartoon Stock Illustrations – 7,633 Pulse Cartoon Stock  Illustrations, Vectors &amp; Clipart - Dreamstime">
            <a:extLst>
              <a:ext uri="{FF2B5EF4-FFF2-40B4-BE49-F238E27FC236}">
                <a16:creationId xmlns:a16="http://schemas.microsoft.com/office/drawing/2014/main" id="{31AD671E-3C4C-5481-747C-5EA21D6504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955" b="94633" l="2000" r="95750">
                        <a14:foregroundMark x1="4750" y1="90960" x2="9000" y2="66102"/>
                        <a14:foregroundMark x1="3125" y1="86723" x2="23125" y2="94915"/>
                        <a14:foregroundMark x1="2000" y1="70904" x2="6750" y2="85311"/>
                        <a14:foregroundMark x1="6750" y1="85311" x2="6750" y2="85593"/>
                        <a14:foregroundMark x1="34000" y1="4237" x2="39250" y2="8757"/>
                        <a14:foregroundMark x1="89250" y1="38418" x2="95750" y2="36723"/>
                        <a14:foregroundMark x1="80750" y1="5650" x2="63875" y2="129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32689">
            <a:off x="5963655" y="1490038"/>
            <a:ext cx="3030736" cy="134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F5F1D69F-6A15-7F9A-219C-4F92B02549C7}"/>
              </a:ext>
            </a:extLst>
          </p:cNvPr>
          <p:cNvSpPr txBox="1"/>
          <p:nvPr/>
        </p:nvSpPr>
        <p:spPr>
          <a:xfrm>
            <a:off x="5473340" y="2716730"/>
            <a:ext cx="42406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 valutandone il tempo  </a:t>
            </a:r>
          </a:p>
          <a:p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con il suo battito cardiaco</a:t>
            </a:r>
            <a:endParaRPr lang="en-GB" sz="24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A2C92907-BBD6-E804-9D91-BEC2EB7E9D90}"/>
              </a:ext>
            </a:extLst>
          </p:cNvPr>
          <p:cNvSpPr txBox="1"/>
          <p:nvPr/>
        </p:nvSpPr>
        <p:spPr>
          <a:xfrm>
            <a:off x="2485612" y="3485626"/>
            <a:ext cx="3800498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arrivò alla </a:t>
            </a:r>
          </a:p>
          <a:p>
            <a:pPr algn="ctr"/>
            <a:r>
              <a:rPr lang="it-IT" sz="32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Conclusione</a:t>
            </a:r>
            <a:endParaRPr lang="en-GB" sz="28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65A38690-691E-3508-3219-AD8A1D8B8040}"/>
              </a:ext>
            </a:extLst>
          </p:cNvPr>
          <p:cNvSpPr txBox="1"/>
          <p:nvPr/>
        </p:nvSpPr>
        <p:spPr>
          <a:xfrm>
            <a:off x="58881" y="-133912"/>
            <a:ext cx="307915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4400" i="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Piazza </a:t>
            </a:r>
            <a:r>
              <a:rPr lang="it-IT" sz="3600" i="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dei</a:t>
            </a:r>
            <a:r>
              <a:rPr lang="it-IT" sz="4400" i="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</a:p>
          <a:p>
            <a:r>
              <a:rPr lang="it-IT" sz="4400" i="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Miracoli</a:t>
            </a:r>
            <a:endParaRPr lang="en-GB" sz="3600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2" name="Picture 2" descr="Galileo Galilei Vector Graphics Bundle - FriendlyStock">
            <a:extLst>
              <a:ext uri="{FF2B5EF4-FFF2-40B4-BE49-F238E27FC236}">
                <a16:creationId xmlns:a16="http://schemas.microsoft.com/office/drawing/2014/main" id="{D00C36E6-7C8E-A182-0527-523E29047C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6750" b="66667" l="5000" r="27667">
                        <a14:foregroundMark x1="25583" y1="50583" x2="25583" y2="51583"/>
                        <a14:foregroundMark x1="25750" y1="66667" x2="26083" y2="62167"/>
                        <a14:foregroundMark x1="22250" y1="65583" x2="22750" y2="62500"/>
                        <a14:foregroundMark x1="25167" y1="64000" x2="25167" y2="64000"/>
                        <a14:foregroundMark x1="25167" y1="64000" x2="25083" y2="61000"/>
                        <a14:foregroundMark x1="19333" y1="53917" x2="19333" y2="539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968" t="41201" r="69417" b="33233"/>
          <a:stretch>
            <a:fillRect/>
          </a:stretch>
        </p:blipFill>
        <p:spPr bwMode="auto">
          <a:xfrm flipH="1">
            <a:off x="-301283" y="1263745"/>
            <a:ext cx="2187173" cy="2988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Traduzioni">
            <a:extLst>
              <a:ext uri="{FF2B5EF4-FFF2-40B4-BE49-F238E27FC236}">
                <a16:creationId xmlns:a16="http://schemas.microsoft.com/office/drawing/2014/main" id="{3EFF4892-8240-820D-7145-E62FFF3D83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6061" b="95833" l="10000" r="90000">
                        <a14:foregroundMark x1="42043" y1="9073" x2="42000" y2="6818"/>
                        <a14:foregroundMark x1="42297" y1="22297" x2="42254" y2="20076"/>
                        <a14:foregroundMark x1="43667" y1="93561" x2="43014" y2="59591"/>
                        <a14:foregroundMark x1="29000" y1="95076" x2="50000" y2="91288"/>
                        <a14:foregroundMark x1="50000" y1="91288" x2="50333" y2="91288"/>
                        <a14:foregroundMark x1="55000" y1="95833" x2="49000" y2="91288"/>
                        <a14:backgroundMark x1="46333" y1="21970" x2="50000" y2="80303"/>
                        <a14:backgroundMark x1="77667" y1="81818" x2="55667" y2="28030"/>
                        <a14:backgroundMark x1="55667" y1="28030" x2="49000" y2="19318"/>
                        <a14:backgroundMark x1="47667" y1="15152" x2="47667" y2="20076"/>
                        <a14:backgroundMark x1="44333" y1="7955" x2="48000" y2="170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145" y="4132351"/>
            <a:ext cx="28575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vale 19">
            <a:extLst>
              <a:ext uri="{FF2B5EF4-FFF2-40B4-BE49-F238E27FC236}">
                <a16:creationId xmlns:a16="http://schemas.microsoft.com/office/drawing/2014/main" id="{E6AAE6D6-47DF-323E-CA74-402139553681}"/>
              </a:ext>
            </a:extLst>
          </p:cNvPr>
          <p:cNvSpPr/>
          <p:nvPr/>
        </p:nvSpPr>
        <p:spPr>
          <a:xfrm>
            <a:off x="2795881" y="5998788"/>
            <a:ext cx="313170" cy="288589"/>
          </a:xfrm>
          <a:prstGeom prst="ellipse">
            <a:avLst/>
          </a:prstGeom>
          <a:solidFill>
            <a:srgbClr val="DF5100"/>
          </a:solidFill>
          <a:ln>
            <a:solidFill>
              <a:srgbClr val="DF51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Connettore diritto 20">
            <a:extLst>
              <a:ext uri="{FF2B5EF4-FFF2-40B4-BE49-F238E27FC236}">
                <a16:creationId xmlns:a16="http://schemas.microsoft.com/office/drawing/2014/main" id="{7DADAF19-ADE8-08A3-F356-74AD61CCEE0D}"/>
              </a:ext>
            </a:extLst>
          </p:cNvPr>
          <p:cNvCxnSpPr>
            <a:cxnSpLocks/>
          </p:cNvCxnSpPr>
          <p:nvPr/>
        </p:nvCxnSpPr>
        <p:spPr>
          <a:xfrm>
            <a:off x="2098967" y="4306101"/>
            <a:ext cx="853499" cy="1807526"/>
          </a:xfrm>
          <a:prstGeom prst="line">
            <a:avLst/>
          </a:prstGeom>
          <a:ln w="28575">
            <a:solidFill>
              <a:srgbClr val="DF5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" descr="Traduzioni">
            <a:extLst>
              <a:ext uri="{FF2B5EF4-FFF2-40B4-BE49-F238E27FC236}">
                <a16:creationId xmlns:a16="http://schemas.microsoft.com/office/drawing/2014/main" id="{3F7E5F20-A2AA-BB01-4EED-DF536D7DFF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6061" b="95833" l="10000" r="90000">
                        <a14:foregroundMark x1="42043" y1="9073" x2="42000" y2="6818"/>
                        <a14:foregroundMark x1="42297" y1="22297" x2="42254" y2="20076"/>
                        <a14:foregroundMark x1="43667" y1="93561" x2="43014" y2="59591"/>
                        <a14:foregroundMark x1="29000" y1="95076" x2="50000" y2="91288"/>
                        <a14:foregroundMark x1="50000" y1="91288" x2="50333" y2="91288"/>
                        <a14:foregroundMark x1="55000" y1="95833" x2="49000" y2="91288"/>
                        <a14:foregroundMark x1="27000" y1="88636" x2="34333" y2="90530"/>
                        <a14:backgroundMark x1="46333" y1="21970" x2="50000" y2="80303"/>
                        <a14:backgroundMark x1="77667" y1="81818" x2="55667" y2="28030"/>
                        <a14:backgroundMark x1="55667" y1="28030" x2="49000" y2="19318"/>
                        <a14:backgroundMark x1="47667" y1="15152" x2="47667" y2="20076"/>
                        <a14:backgroundMark x1="44333" y1="7955" x2="48000" y2="17045"/>
                        <a14:backgroundMark x1="65667" y1="79545" x2="69667" y2="87121"/>
                        <a14:backgroundMark x1="19000" y1="85985" x2="12000" y2="806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076" y="4132351"/>
            <a:ext cx="28575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ale 22">
            <a:extLst>
              <a:ext uri="{FF2B5EF4-FFF2-40B4-BE49-F238E27FC236}">
                <a16:creationId xmlns:a16="http://schemas.microsoft.com/office/drawing/2014/main" id="{551879FF-414B-08E5-74BF-27E39A18B9F4}"/>
              </a:ext>
            </a:extLst>
          </p:cNvPr>
          <p:cNvSpPr/>
          <p:nvPr/>
        </p:nvSpPr>
        <p:spPr>
          <a:xfrm>
            <a:off x="6785710" y="6166618"/>
            <a:ext cx="313170" cy="288589"/>
          </a:xfrm>
          <a:prstGeom prst="ellipse">
            <a:avLst/>
          </a:prstGeom>
          <a:solidFill>
            <a:srgbClr val="DF5100"/>
          </a:solidFill>
          <a:ln>
            <a:solidFill>
              <a:srgbClr val="DF51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Connettore diritto 24">
            <a:extLst>
              <a:ext uri="{FF2B5EF4-FFF2-40B4-BE49-F238E27FC236}">
                <a16:creationId xmlns:a16="http://schemas.microsoft.com/office/drawing/2014/main" id="{F4ACD2EC-84AE-97B6-9BC9-0C549CB2BBFD}"/>
              </a:ext>
            </a:extLst>
          </p:cNvPr>
          <p:cNvCxnSpPr>
            <a:cxnSpLocks/>
          </p:cNvCxnSpPr>
          <p:nvPr/>
        </p:nvCxnSpPr>
        <p:spPr>
          <a:xfrm>
            <a:off x="6376607" y="4149734"/>
            <a:ext cx="605141" cy="2123258"/>
          </a:xfrm>
          <a:prstGeom prst="line">
            <a:avLst/>
          </a:prstGeom>
          <a:ln w="28575">
            <a:solidFill>
              <a:srgbClr val="DF5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4B938820-4220-F494-21C4-AF1E35DD98C4}"/>
              </a:ext>
            </a:extLst>
          </p:cNvPr>
          <p:cNvSpPr txBox="1"/>
          <p:nvPr/>
        </p:nvSpPr>
        <p:spPr>
          <a:xfrm>
            <a:off x="1380921" y="6117655"/>
            <a:ext cx="6484049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«ISOCRONISMO»</a:t>
            </a:r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C4461181-7216-34F5-47A6-36303CD308F8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rgbClr val="ED7D31">
                <a:shade val="45000"/>
                <a:satMod val="135000"/>
              </a:srgb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211" b="89474" l="6936" r="89981">
                        <a14:foregroundMark x1="10983" y1="63158" x2="10983" y2="63158"/>
                        <a14:foregroundMark x1="6936" y1="60526" x2="6936" y2="60526"/>
                        <a14:foregroundMark x1="14066" y1="65789" x2="14066" y2="65789"/>
                        <a14:foregroundMark x1="18497" y1="64474" x2="18497" y2="64474"/>
                        <a14:foregroundMark x1="22158" y1="65789" x2="22158" y2="65789"/>
                        <a14:foregroundMark x1="26975" y1="63158" x2="26975" y2="63158"/>
                        <a14:foregroundMark x1="29672" y1="63158" x2="29672" y2="63158"/>
                        <a14:foregroundMark x1="33526" y1="63158" x2="33526" y2="63158"/>
                        <a14:foregroundMark x1="37765" y1="63158" x2="37765" y2="63158"/>
                        <a14:foregroundMark x1="41040" y1="65789" x2="41040" y2="65789"/>
                        <a14:foregroundMark x1="45279" y1="64474" x2="45279" y2="64474"/>
                        <a14:foregroundMark x1="48940" y1="63158" x2="48940" y2="63158"/>
                        <a14:foregroundMark x1="52987" y1="60526" x2="52987" y2="67105"/>
                        <a14:foregroundMark x1="56840" y1="64474" x2="56840" y2="6447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7811925">
            <a:off x="30611" y="4271755"/>
            <a:ext cx="3716888" cy="724001"/>
          </a:xfrm>
          <a:prstGeom prst="rect">
            <a:avLst/>
          </a:prstGeom>
        </p:spPr>
      </p:pic>
      <p:pic>
        <p:nvPicPr>
          <p:cNvPr id="17" name="Immagine 16">
            <a:extLst>
              <a:ext uri="{FF2B5EF4-FFF2-40B4-BE49-F238E27FC236}">
                <a16:creationId xmlns:a16="http://schemas.microsoft.com/office/drawing/2014/main" id="{75078043-29B9-DA1B-3272-387AA31B1FAD}"/>
              </a:ext>
            </a:extLst>
          </p:cNvPr>
          <p:cNvPicPr>
            <a:picLocks noChangeAspect="1"/>
          </p:cNvPicPr>
          <p:nvPr/>
        </p:nvPicPr>
        <p:blipFill>
          <a:blip r:embed="rId17">
            <a:duotone>
              <a:srgbClr val="ED7D31">
                <a:shade val="45000"/>
                <a:satMod val="135000"/>
              </a:srgb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211" b="89474" l="6936" r="89981">
                        <a14:foregroundMark x1="10983" y1="63158" x2="10983" y2="63158"/>
                        <a14:foregroundMark x1="6936" y1="60526" x2="6936" y2="60526"/>
                        <a14:foregroundMark x1="14066" y1="65789" x2="14066" y2="65789"/>
                        <a14:foregroundMark x1="18497" y1="64474" x2="18497" y2="64474"/>
                        <a14:foregroundMark x1="22158" y1="65789" x2="22158" y2="65789"/>
                        <a14:foregroundMark x1="26975" y1="63158" x2="26975" y2="63158"/>
                        <a14:foregroundMark x1="29672" y1="63158" x2="29672" y2="63158"/>
                        <a14:foregroundMark x1="33526" y1="63158" x2="33526" y2="63158"/>
                        <a14:foregroundMark x1="37765" y1="63158" x2="37765" y2="63158"/>
                        <a14:foregroundMark x1="41040" y1="65789" x2="41040" y2="65789"/>
                        <a14:foregroundMark x1="45279" y1="64474" x2="45279" y2="64474"/>
                        <a14:foregroundMark x1="48940" y1="63158" x2="48940" y2="63158"/>
                        <a14:foregroundMark x1="52987" y1="60526" x2="52987" y2="67105"/>
                        <a14:foregroundMark x1="56840" y1="64474" x2="56840" y2="64474"/>
                      </a14:backgroundRemoval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7115063">
            <a:off x="4310019" y="4281781"/>
            <a:ext cx="3743540" cy="724001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863AFCF7-4C1F-7F5B-40DC-D8E3BB4F802D}"/>
              </a:ext>
            </a:extLst>
          </p:cNvPr>
          <p:cNvSpPr txBox="1"/>
          <p:nvPr/>
        </p:nvSpPr>
        <p:spPr>
          <a:xfrm>
            <a:off x="-22375" y="5705353"/>
            <a:ext cx="91887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qualunque sia l’ampiezza della oscillazione 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89C0BD2F-B652-F8E0-071E-62BE2DBC2045}"/>
              </a:ext>
            </a:extLst>
          </p:cNvPr>
          <p:cNvSpPr txBox="1"/>
          <p:nvPr/>
        </p:nvSpPr>
        <p:spPr>
          <a:xfrm>
            <a:off x="197002" y="2735278"/>
            <a:ext cx="39298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Osservando le oscillazioni </a:t>
            </a:r>
          </a:p>
          <a:p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di una lampada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EC9832F6-3C3A-D769-6640-3B012343EE7D}"/>
              </a:ext>
            </a:extLst>
          </p:cNvPr>
          <p:cNvSpPr txBox="1"/>
          <p:nvPr/>
        </p:nvSpPr>
        <p:spPr>
          <a:xfrm>
            <a:off x="-74656" y="4208509"/>
            <a:ext cx="9144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400" i="1" dirty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il </a:t>
            </a:r>
            <a:r>
              <a:rPr lang="it-IT" sz="4000" i="1" dirty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tempo di oscillazione </a:t>
            </a:r>
            <a:endParaRPr lang="it-IT" sz="3600" i="1" dirty="0">
              <a:solidFill>
                <a:srgbClr val="FF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it-IT" sz="2800" i="1" dirty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 pendoli di uguale lunghezza </a:t>
            </a:r>
            <a:r>
              <a:rPr lang="it-IT" sz="2400" i="1" dirty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è</a:t>
            </a:r>
            <a:r>
              <a:rPr lang="it-IT" sz="2800" i="1" dirty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it-IT" sz="4000" i="1" dirty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costante</a:t>
            </a:r>
            <a:endParaRPr lang="it-IT" sz="3200" i="1" dirty="0">
              <a:solidFill>
                <a:srgbClr val="FF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948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6" grpId="0" animBg="1"/>
      <p:bldP spid="11" grpId="0"/>
      <p:bldP spid="20" grpId="0" animBg="1"/>
      <p:bldP spid="23" grpId="0" animBg="1"/>
      <p:bldP spid="15" grpId="0"/>
      <p:bldP spid="6" grpId="0"/>
      <p:bldP spid="7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tangolo 17">
            <a:extLst>
              <a:ext uri="{FF2B5EF4-FFF2-40B4-BE49-F238E27FC236}">
                <a16:creationId xmlns:a16="http://schemas.microsoft.com/office/drawing/2014/main" id="{04A83BF4-ED6C-4A13-A5A3-11E57A21920D}"/>
              </a:ext>
            </a:extLst>
          </p:cNvPr>
          <p:cNvSpPr/>
          <p:nvPr/>
        </p:nvSpPr>
        <p:spPr>
          <a:xfrm>
            <a:off x="3547872" y="5030139"/>
            <a:ext cx="2048256" cy="60792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ttangolo 16">
            <a:extLst>
              <a:ext uri="{FF2B5EF4-FFF2-40B4-BE49-F238E27FC236}">
                <a16:creationId xmlns:a16="http://schemas.microsoft.com/office/drawing/2014/main" id="{4C910910-FB50-1211-67F5-F03C571741D8}"/>
              </a:ext>
            </a:extLst>
          </p:cNvPr>
          <p:cNvSpPr/>
          <p:nvPr/>
        </p:nvSpPr>
        <p:spPr>
          <a:xfrm>
            <a:off x="2533271" y="2929067"/>
            <a:ext cx="3938415" cy="60792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ttangolo 15">
            <a:extLst>
              <a:ext uri="{FF2B5EF4-FFF2-40B4-BE49-F238E27FC236}">
                <a16:creationId xmlns:a16="http://schemas.microsoft.com/office/drawing/2014/main" id="{39940328-1D81-0355-25E2-FA1A8B78F303}"/>
              </a:ext>
            </a:extLst>
          </p:cNvPr>
          <p:cNvSpPr/>
          <p:nvPr/>
        </p:nvSpPr>
        <p:spPr>
          <a:xfrm>
            <a:off x="0" y="0"/>
            <a:ext cx="9144000" cy="53399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Metafisica di Aristotele: analisi e spiegazione | Studenti.it">
            <a:extLst>
              <a:ext uri="{FF2B5EF4-FFF2-40B4-BE49-F238E27FC236}">
                <a16:creationId xmlns:a16="http://schemas.microsoft.com/office/drawing/2014/main" id="{83C27256-7693-80DC-EC97-B6EB9C265C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91" y="2908968"/>
            <a:ext cx="2629765" cy="175317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D675232B-5BE7-8AFF-F33C-64E800F3AEE1}"/>
              </a:ext>
            </a:extLst>
          </p:cNvPr>
          <p:cNvSpPr txBox="1"/>
          <p:nvPr/>
        </p:nvSpPr>
        <p:spPr>
          <a:xfrm>
            <a:off x="0" y="-51166"/>
            <a:ext cx="5596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6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Cosa ci ha dato Galileo? </a:t>
            </a:r>
            <a:endParaRPr lang="en-GB" sz="28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87700AD4-4F1B-63F3-F4B0-EC8167A331D2}"/>
              </a:ext>
            </a:extLst>
          </p:cNvPr>
          <p:cNvSpPr txBox="1"/>
          <p:nvPr/>
        </p:nvSpPr>
        <p:spPr>
          <a:xfrm>
            <a:off x="18672" y="3444818"/>
            <a:ext cx="9144000" cy="10900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75"/>
              </a:spcAft>
              <a:buNone/>
            </a:pPr>
            <a:r>
              <a:rPr lang="it-IT" sz="3600" b="1" i="0" dirty="0">
                <a:solidFill>
                  <a:srgbClr val="FFFF00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Conoscenza Empirica </a:t>
            </a:r>
          </a:p>
          <a:p>
            <a:pPr algn="ctr">
              <a:spcAft>
                <a:spcPts val="75"/>
              </a:spcAft>
              <a:buNone/>
            </a:pPr>
            <a:r>
              <a:rPr lang="it-IT" sz="2800" i="0" dirty="0">
                <a:solidFill>
                  <a:srgbClr val="FFFF00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dei fenomeni</a:t>
            </a:r>
            <a:endParaRPr lang="it-IT" sz="2800" b="1" i="0" dirty="0">
              <a:solidFill>
                <a:srgbClr val="FFFF00"/>
              </a:solidFill>
              <a:effectLst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C010D3D4-9AA3-70A6-F6B9-057676F10D75}"/>
              </a:ext>
            </a:extLst>
          </p:cNvPr>
          <p:cNvSpPr txBox="1"/>
          <p:nvPr/>
        </p:nvSpPr>
        <p:spPr>
          <a:xfrm>
            <a:off x="2830398" y="2890662"/>
            <a:ext cx="34419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e  passare dalla</a:t>
            </a:r>
            <a:endParaRPr lang="en-GB" sz="36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F450A8D0-A8A2-2CC0-670A-11F9025427D5}"/>
              </a:ext>
            </a:extLst>
          </p:cNvPr>
          <p:cNvSpPr txBox="1"/>
          <p:nvPr/>
        </p:nvSpPr>
        <p:spPr>
          <a:xfrm>
            <a:off x="2921650" y="6129066"/>
            <a:ext cx="3444977" cy="458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it-IT" sz="2400" b="1" kern="100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it-IT" sz="2400" kern="100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leggi fisiche misurabili)</a:t>
            </a:r>
            <a:endParaRPr lang="en-GB" sz="2400" kern="100" dirty="0">
              <a:solidFill>
                <a:schemeClr val="bg1"/>
              </a:solidFill>
              <a:effectLst/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F8723DB6-33F7-D8A6-BA55-5F89B9FA6D19}"/>
              </a:ext>
            </a:extLst>
          </p:cNvPr>
          <p:cNvSpPr txBox="1"/>
          <p:nvPr/>
        </p:nvSpPr>
        <p:spPr>
          <a:xfrm>
            <a:off x="2718554" y="5043365"/>
            <a:ext cx="3753132" cy="1213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75"/>
              </a:spcAft>
              <a:buNone/>
            </a:pPr>
            <a:r>
              <a:rPr lang="it-IT" sz="36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a quella</a:t>
            </a:r>
          </a:p>
          <a:p>
            <a:pPr algn="ctr">
              <a:spcAft>
                <a:spcPts val="75"/>
              </a:spcAft>
              <a:buNone/>
            </a:pPr>
            <a:r>
              <a:rPr lang="it-IT" sz="3600" b="1" i="0" dirty="0">
                <a:solidFill>
                  <a:srgbClr val="FFFF00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Matematica 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0DACBF41-5CDD-6FE1-94D5-E3D672FE8F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571" b="50855" l="31477" r="66586">
                        <a14:foregroundMark x1="53087" y1="50855" x2="53571" y2="44269"/>
                        <a14:foregroundMark x1="54177" y1="44012" x2="54964" y2="37853"/>
                        <a14:foregroundMark x1="53571" y1="39136" x2="53571" y2="39136"/>
                        <a14:foregroundMark x1="41404" y1="7656" x2="41162" y2="11548"/>
                        <a14:foregroundMark x1="65073" y1="22712" x2="65981" y2="26518"/>
                        <a14:foregroundMark x1="50666" y1="27844" x2="50969" y2="36955"/>
                        <a14:foregroundMark x1="53692" y1="28700" x2="52724" y2="33747"/>
                        <a14:foregroundMark x1="52724" y1="33747" x2="52724" y2="33747"/>
                        <a14:foregroundMark x1="57141" y1="29945" x2="56982" y2="34448"/>
                        <a14:foregroundMark x1="57203" y1="28186" x2="57150" y2="29675"/>
                        <a14:foregroundMark x1="55446" y1="40074" x2="54419" y2="42429"/>
                        <a14:foregroundMark x1="56342" y1="38022" x2="56106" y2="38562"/>
                        <a14:foregroundMark x1="54419" y1="42429" x2="54419" y2="42515"/>
                        <a14:foregroundMark x1="57688" y1="45595" x2="66586" y2="26861"/>
                        <a14:foregroundMark x1="42070" y1="43670" x2="39286" y2="34987"/>
                        <a14:foregroundMark x1="42312" y1="36484" x2="41041" y2="33319"/>
                        <a14:foregroundMark x1="47337" y1="50855" x2="46186" y2="48631"/>
                        <a14:foregroundMark x1="51937" y1="37553" x2="52663" y2="36399"/>
                        <a14:foregroundMark x1="55569" y1="34474" x2="56356" y2="30026"/>
                        <a14:backgroundMark x1="56961" y1="44098" x2="57567" y2="36869"/>
                        <a14:backgroundMark x1="58354" y1="33319" x2="58354" y2="31565"/>
                        <a14:backgroundMark x1="55690" y1="39949" x2="56053" y2="37297"/>
                        <a14:backgroundMark x1="57203" y1="34474" x2="56356" y2="38024"/>
                        <a14:backgroundMark x1="56961" y1="29940" x2="56961" y2="34559"/>
                        <a14:backgroundMark x1="56961" y1="34559" x2="56961" y2="34559"/>
                        <a14:backgroundMark x1="57567" y1="34132" x2="57446" y2="30325"/>
                        <a14:backgroundMark x1="53329" y1="43328" x2="53087" y2="39863"/>
                        <a14:backgroundMark x1="54056" y1="36784" x2="53571" y2="38623"/>
                        <a14:backgroundMark x1="51937" y1="32335" x2="51816" y2="29170"/>
                        <a14:backgroundMark x1="54722" y1="33576" x2="55206" y2="30325"/>
                        <a14:backgroundMark x1="56174" y1="29598" x2="56174" y2="2959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30" t="7727" r="30844" b="48741"/>
          <a:stretch>
            <a:fillRect/>
          </a:stretch>
        </p:blipFill>
        <p:spPr>
          <a:xfrm rot="10800000">
            <a:off x="613899" y="1098888"/>
            <a:ext cx="1058893" cy="1559761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58692176-B5DC-93F0-7DC9-A09F198FEA4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571" b="50855" l="31477" r="66586">
                        <a14:foregroundMark x1="53087" y1="50855" x2="53127" y2="50312"/>
                        <a14:foregroundMark x1="54454" y1="41846" x2="54964" y2="37853"/>
                        <a14:foregroundMark x1="54177" y1="44012" x2="54237" y2="43542"/>
                        <a14:foregroundMark x1="53571" y1="39136" x2="53571" y2="39136"/>
                        <a14:foregroundMark x1="41404" y1="7656" x2="41162" y2="11548"/>
                        <a14:foregroundMark x1="65848" y1="25961" x2="66014" y2="26656"/>
                        <a14:foregroundMark x1="50666" y1="27844" x2="50969" y2="36955"/>
                        <a14:foregroundMark x1="53692" y1="28700" x2="52724" y2="33747"/>
                        <a14:foregroundMark x1="52724" y1="33747" x2="52724" y2="33747"/>
                        <a14:foregroundMark x1="57141" y1="29945" x2="56982" y2="34448"/>
                        <a14:foregroundMark x1="56342" y1="38022" x2="56106" y2="38562"/>
                        <a14:foregroundMark x1="54419" y1="42429" x2="54419" y2="42515"/>
                        <a14:foregroundMark x1="65647" y1="28838" x2="66586" y2="26861"/>
                        <a14:foregroundMark x1="57688" y1="45595" x2="57930" y2="45086"/>
                        <a14:foregroundMark x1="42070" y1="43670" x2="39286" y2="34987"/>
                        <a14:foregroundMark x1="42312" y1="36484" x2="41041" y2="33319"/>
                        <a14:foregroundMark x1="47337" y1="50855" x2="46186" y2="48631"/>
                        <a14:foregroundMark x1="51937" y1="37553" x2="52663" y2="36399"/>
                        <a14:foregroundMark x1="55569" y1="34474" x2="55578" y2="34424"/>
                        <a14:foregroundMark x1="50363" y1="43413" x2="50182" y2="35757"/>
                        <a14:backgroundMark x1="56961" y1="44098" x2="57567" y2="36869"/>
                        <a14:backgroundMark x1="58354" y1="33319" x2="58354" y2="31565"/>
                        <a14:backgroundMark x1="55690" y1="39949" x2="56053" y2="37297"/>
                        <a14:backgroundMark x1="57203" y1="34474" x2="56356" y2="38024"/>
                        <a14:backgroundMark x1="56961" y1="29940" x2="56961" y2="34559"/>
                        <a14:backgroundMark x1="56961" y1="34559" x2="56961" y2="34559"/>
                        <a14:backgroundMark x1="57567" y1="34132" x2="57446" y2="30325"/>
                        <a14:backgroundMark x1="53329" y1="43328" x2="53087" y2="39863"/>
                        <a14:backgroundMark x1="54056" y1="36784" x2="53571" y2="38623"/>
                        <a14:backgroundMark x1="51937" y1="32335" x2="51816" y2="29170"/>
                        <a14:backgroundMark x1="54722" y1="33576" x2="55206" y2="30325"/>
                        <a14:backgroundMark x1="56174" y1="29598" x2="56174" y2="29598"/>
                        <a14:backgroundMark x1="60533" y1="16852" x2="58656" y2="28443"/>
                        <a14:backgroundMark x1="64467" y1="23439" x2="63923" y2="31138"/>
                        <a14:backgroundMark x1="63923" y1="31138" x2="57022" y2="44867"/>
                        <a14:backgroundMark x1="52845" y1="49102" x2="51392" y2="37382"/>
                        <a14:backgroundMark x1="52845" y1="49273" x2="59080" y2="43841"/>
                        <a14:backgroundMark x1="54722" y1="44140" x2="51816" y2="50000"/>
                        <a14:backgroundMark x1="53692" y1="44696" x2="57385" y2="26390"/>
                        <a14:backgroundMark x1="64467" y1="30068" x2="65496" y2="22883"/>
                        <a14:backgroundMark x1="65496" y1="22883" x2="65496" y2="22883"/>
                        <a14:backgroundMark x1="65496" y1="22883" x2="63741" y2="30710"/>
                        <a14:backgroundMark x1="63741" y1="30710" x2="63438" y2="31095"/>
                        <a14:backgroundMark x1="65496" y1="30496" x2="67373" y2="25235"/>
                        <a14:backgroundMark x1="64891" y1="29598" x2="66102" y2="29170"/>
                        <a14:backgroundMark x1="64044" y1="29598" x2="66102" y2="26390"/>
                        <a14:backgroundMark x1="52421" y1="39136" x2="54722" y2="28144"/>
                        <a14:backgroundMark x1="56780" y1="26989" x2="55751" y2="29598"/>
                        <a14:backgroundMark x1="55145" y1="44568" x2="55569" y2="42087"/>
                        <a14:backgroundMark x1="54540" y1="44140" x2="54903" y2="38537"/>
                        <a14:backgroundMark x1="54903" y1="41189" x2="55751" y2="39435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30" t="7727" r="40259" b="48741"/>
          <a:stretch>
            <a:fillRect/>
          </a:stretch>
        </p:blipFill>
        <p:spPr>
          <a:xfrm rot="10800000">
            <a:off x="1165239" y="1098888"/>
            <a:ext cx="820549" cy="1559761"/>
          </a:xfrm>
          <a:prstGeom prst="rect">
            <a:avLst/>
          </a:prstGeom>
        </p:spPr>
      </p:pic>
      <p:pic>
        <p:nvPicPr>
          <p:cNvPr id="14" name="Picture 6" descr="Pulse Cartoon Stock Illustrations – 7,633 Pulse Cartoon Stock  Illustrations, Vectors &amp; Clipart - Dreamstime">
            <a:extLst>
              <a:ext uri="{FF2B5EF4-FFF2-40B4-BE49-F238E27FC236}">
                <a16:creationId xmlns:a16="http://schemas.microsoft.com/office/drawing/2014/main" id="{596E909B-1BF6-5AF0-20C8-3B49A89042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955" b="94633" l="2000" r="95750">
                        <a14:foregroundMark x1="4750" y1="90960" x2="9000" y2="66102"/>
                        <a14:foregroundMark x1="3125" y1="86723" x2="23125" y2="94915"/>
                        <a14:foregroundMark x1="2000" y1="70904" x2="6750" y2="85311"/>
                        <a14:foregroundMark x1="6750" y1="85311" x2="6750" y2="85593"/>
                        <a14:foregroundMark x1="34000" y1="4237" x2="39250" y2="8757"/>
                        <a14:foregroundMark x1="89250" y1="38418" x2="95750" y2="36723"/>
                        <a14:foregroundMark x1="80750" y1="5650" x2="63875" y2="129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32689">
            <a:off x="6832443" y="1223721"/>
            <a:ext cx="1806904" cy="799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B777B1DC-378D-0F60-5A48-EE4AD6A2EA53}"/>
              </a:ext>
            </a:extLst>
          </p:cNvPr>
          <p:cNvSpPr txBox="1"/>
          <p:nvPr/>
        </p:nvSpPr>
        <p:spPr>
          <a:xfrm>
            <a:off x="0" y="510099"/>
            <a:ext cx="9144000" cy="1225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75"/>
              </a:spcAft>
              <a:buNone/>
            </a:pPr>
            <a:r>
              <a:rPr lang="it-IT" sz="2400" dirty="0">
                <a:solidFill>
                  <a:srgbClr val="FFFF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Isolare</a:t>
            </a:r>
            <a:r>
              <a:rPr lang="it-IT" sz="2400" i="0" dirty="0">
                <a:solidFill>
                  <a:srgbClr val="FFFF00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 il fenomeno da tutti gli elementi “di disturbo”</a:t>
            </a:r>
          </a:p>
          <a:p>
            <a:pPr algn="ctr">
              <a:spcAft>
                <a:spcPts val="75"/>
              </a:spcAft>
              <a:buNone/>
            </a:pPr>
            <a:r>
              <a:rPr lang="it-IT" sz="2400" i="0" dirty="0">
                <a:solidFill>
                  <a:srgbClr val="FFFF00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per estrapolare i risultati </a:t>
            </a:r>
          </a:p>
          <a:p>
            <a:pPr algn="ctr">
              <a:spcAft>
                <a:spcPts val="75"/>
              </a:spcAft>
              <a:buNone/>
            </a:pPr>
            <a:r>
              <a:rPr lang="it-IT" sz="2400" i="0" dirty="0">
                <a:solidFill>
                  <a:srgbClr val="FFFF00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in una condizione ideale.</a:t>
            </a:r>
            <a:r>
              <a:rPr lang="it-IT" sz="2400" dirty="0">
                <a:solidFill>
                  <a:srgbClr val="FFFF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it-IT" sz="2400" b="1" i="0" dirty="0">
              <a:solidFill>
                <a:srgbClr val="FFFF00"/>
              </a:solidFill>
              <a:effectLst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030" name="Picture 6" descr="La Metafisica - Arte Svelata | Blog di Giuseppe Nifosì">
            <a:extLst>
              <a:ext uri="{FF2B5EF4-FFF2-40B4-BE49-F238E27FC236}">
                <a16:creationId xmlns:a16="http://schemas.microsoft.com/office/drawing/2014/main" id="{DD3F132A-0649-A241-7D7A-C284B2F13C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723" y="2992410"/>
            <a:ext cx="1209180" cy="158629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La fisica fa per te? – OrientAzione">
            <a:extLst>
              <a:ext uri="{FF2B5EF4-FFF2-40B4-BE49-F238E27FC236}">
                <a16:creationId xmlns:a16="http://schemas.microsoft.com/office/drawing/2014/main" id="{1A60499F-AE47-BD4F-278C-0FF61D188D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1233" b="78767" l="61628" r="91909">
                        <a14:foregroundMark x1="64777" y1="26142" x2="63905" y2="55594"/>
                        <a14:foregroundMark x1="63905" y1="55594" x2="63808" y2="55594"/>
                        <a14:foregroundMark x1="67248" y1="59247" x2="68023" y2="45205"/>
                        <a14:foregroundMark x1="68798" y1="50228" x2="62452" y2="25685"/>
                        <a14:foregroundMark x1="62452" y1="25685" x2="62452" y2="25685"/>
                        <a14:foregroundMark x1="89390" y1="77397" x2="87452" y2="60160"/>
                        <a14:foregroundMark x1="67248" y1="77854" x2="83043" y2="72374"/>
                        <a14:foregroundMark x1="80329" y1="75114" x2="84351" y2="29338"/>
                        <a14:foregroundMark x1="82267" y1="29795" x2="77859" y2="60731"/>
                        <a14:foregroundMark x1="77859" y1="60731" x2="77859" y2="61530"/>
                        <a14:foregroundMark x1="66473" y1="26142" x2="67781" y2="47374"/>
                        <a14:foregroundMark x1="67781" y1="47374" x2="67636" y2="49315"/>
                        <a14:foregroundMark x1="68411" y1="46119" x2="67829" y2="29338"/>
                        <a14:foregroundMark x1="65746" y1="64726" x2="66134" y2="52397"/>
                        <a14:foregroundMark x1="61676" y1="50685" x2="69380" y2="54680"/>
                        <a14:foregroundMark x1="68798" y1="50228" x2="68411" y2="48402"/>
                        <a14:foregroundMark x1="69186" y1="49315" x2="68411" y2="50685"/>
                        <a14:foregroundMark x1="63808" y1="35274" x2="62258" y2="43379"/>
                        <a14:foregroundMark x1="62645" y1="51142" x2="62645" y2="51142"/>
                        <a14:foregroundMark x1="62839" y1="49315" x2="61870" y2="52055"/>
                        <a14:foregroundMark x1="72820" y1="29795" x2="75145" y2="26598"/>
                        <a14:foregroundMark x1="82655" y1="27055" x2="80717" y2="55594"/>
                        <a14:foregroundMark x1="84157" y1="26598" x2="80717" y2="29338"/>
                        <a14:foregroundMark x1="83769" y1="36187" x2="84545" y2="44749"/>
                        <a14:foregroundMark x1="76696" y1="39726" x2="81298" y2="39726"/>
                        <a14:foregroundMark x1="80717" y1="38470" x2="74952" y2="38813"/>
                        <a14:foregroundMark x1="79942" y1="44292" x2="75533" y2="52055"/>
                        <a14:foregroundMark x1="78391" y1="46119" x2="75145" y2="46575"/>
                        <a14:foregroundMark x1="72045" y1="63813" x2="78004" y2="57877"/>
                        <a14:foregroundMark x1="90698" y1="64726" x2="89729" y2="75571"/>
                        <a14:foregroundMark x1="91860" y1="72374" x2="89535" y2="61073"/>
                        <a14:foregroundMark x1="89196" y1="62443" x2="84351" y2="67808"/>
                        <a14:foregroundMark x1="83769" y1="67352" x2="87064" y2="75571"/>
                        <a14:foregroundMark x1="76502" y1="25685" x2="71124" y2="42466"/>
                        <a14:foregroundMark x1="71124" y1="42466" x2="71124" y2="42466"/>
                        <a14:foregroundMark x1="70543" y1="34361" x2="73789" y2="61073"/>
                        <a14:foregroundMark x1="75921" y1="33904" x2="70155" y2="69178"/>
                        <a14:foregroundMark x1="68798" y1="32534" x2="72626" y2="28425"/>
                        <a14:foregroundMark x1="67636" y1="21233" x2="69961" y2="33904"/>
                        <a14:foregroundMark x1="66860" y1="23516" x2="63033" y2="30708"/>
                        <a14:foregroundMark x1="68605" y1="47032" x2="68798" y2="69178"/>
                        <a14:foregroundMark x1="78004" y1="38014" x2="78004" y2="38014"/>
                        <a14:foregroundMark x1="78004" y1="38014" x2="78004" y2="46575"/>
                        <a14:foregroundMark x1="78391" y1="52055" x2="77859" y2="55137"/>
                        <a14:foregroundMark x1="90310" y1="64726" x2="83236" y2="64726"/>
                        <a14:foregroundMark x1="91860" y1="64269" x2="86289" y2="58790"/>
                        <a14:foregroundMark x1="89922" y1="73744" x2="79360" y2="77854"/>
                        <a14:foregroundMark x1="77859" y1="76484" x2="87452" y2="787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103" t="17106" r="4613" b="15448"/>
          <a:stretch>
            <a:fillRect/>
          </a:stretch>
        </p:blipFill>
        <p:spPr bwMode="auto">
          <a:xfrm>
            <a:off x="6638140" y="4922022"/>
            <a:ext cx="2234347" cy="186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La fisica fa per te? – OrientAzione">
            <a:extLst>
              <a:ext uri="{FF2B5EF4-FFF2-40B4-BE49-F238E27FC236}">
                <a16:creationId xmlns:a16="http://schemas.microsoft.com/office/drawing/2014/main" id="{8AC0023D-CEAA-3831-E08A-CEC91322AF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7466" b="81164" l="7413" r="35950">
                        <a14:foregroundMark x1="16134" y1="32877" x2="20640" y2="57306"/>
                        <a14:foregroundMark x1="20640" y1="57306" x2="19380" y2="75457"/>
                        <a14:foregroundMark x1="21027" y1="25685" x2="35368" y2="31735"/>
                        <a14:foregroundMark x1="35368" y1="31735" x2="34981" y2="39726"/>
                        <a14:foregroundMark x1="35174" y1="34817" x2="32316" y2="79224"/>
                        <a14:foregroundMark x1="36192" y1="48858" x2="35950" y2="29909"/>
                        <a14:foregroundMark x1="35950" y1="29909" x2="34157" y2="22260"/>
                        <a14:foregroundMark x1="26357" y1="28082" x2="26357" y2="72489"/>
                        <a14:foregroundMark x1="27810" y1="76826" x2="27810" y2="35388"/>
                        <a14:foregroundMark x1="24709" y1="73516" x2="24903" y2="60959"/>
                        <a14:foregroundMark x1="14486" y1="30023" x2="17539" y2="41096"/>
                        <a14:foregroundMark x1="10998" y1="55594" x2="10562" y2="63356"/>
                        <a14:foregroundMark x1="24322" y1="74886" x2="20300" y2="57306"/>
                        <a14:foregroundMark x1="20300" y1="57306" x2="20010" y2="56621"/>
                        <a14:foregroundMark x1="27180" y1="67694" x2="27180" y2="57534"/>
                        <a14:foregroundMark x1="22481" y1="75457" x2="21851" y2="61872"/>
                        <a14:foregroundMark x1="28585" y1="81164" x2="27568" y2="58562"/>
                        <a14:foregroundMark x1="19574" y1="32877" x2="19574" y2="328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04" t="10316" r="61101" b="17798"/>
          <a:stretch>
            <a:fillRect/>
          </a:stretch>
        </p:blipFill>
        <p:spPr bwMode="auto">
          <a:xfrm>
            <a:off x="278189" y="4693521"/>
            <a:ext cx="2133632" cy="186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3F0F6911-B848-1BD6-DAAB-D6C48E2D90CB}"/>
              </a:ext>
            </a:extLst>
          </p:cNvPr>
          <p:cNvSpPr txBox="1"/>
          <p:nvPr/>
        </p:nvSpPr>
        <p:spPr>
          <a:xfrm>
            <a:off x="793465" y="4285786"/>
            <a:ext cx="835053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Aristotele,                                                                          Spiegazioni metafisiche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240041EF-87CA-1D89-999F-59F12ADCDAF3}"/>
              </a:ext>
            </a:extLst>
          </p:cNvPr>
          <p:cNvSpPr txBox="1"/>
          <p:nvPr/>
        </p:nvSpPr>
        <p:spPr>
          <a:xfrm>
            <a:off x="1143345" y="1571852"/>
            <a:ext cx="9144000" cy="1213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75"/>
              </a:spcAft>
              <a:buNone/>
            </a:pPr>
            <a:r>
              <a:rPr lang="it-IT" sz="2800" dirty="0">
                <a:solidFill>
                  <a:srgbClr val="FFFF00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e</a:t>
            </a:r>
            <a:r>
              <a:rPr lang="it-IT" sz="3600" dirty="0">
                <a:solidFill>
                  <a:srgbClr val="FFFF00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         « Certe </a:t>
            </a:r>
          </a:p>
          <a:p>
            <a:pPr algn="ctr">
              <a:spcAft>
                <a:spcPts val="75"/>
              </a:spcAft>
              <a:buNone/>
            </a:pPr>
            <a:r>
              <a:rPr lang="it-IT" sz="3600" dirty="0">
                <a:solidFill>
                  <a:srgbClr val="FFFF00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                                  Dimostrazioni »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5AC9A818-F53C-8B60-1AF7-2FCF24BE830C}"/>
              </a:ext>
            </a:extLst>
          </p:cNvPr>
          <p:cNvSpPr txBox="1"/>
          <p:nvPr/>
        </p:nvSpPr>
        <p:spPr>
          <a:xfrm>
            <a:off x="-1229905" y="1615693"/>
            <a:ext cx="5149820" cy="1213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75"/>
              </a:spcAft>
              <a:buNone/>
            </a:pPr>
            <a:r>
              <a:rPr lang="it-IT" sz="3600" dirty="0">
                <a:solidFill>
                  <a:srgbClr val="FFFF00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                      « Sensate</a:t>
            </a:r>
          </a:p>
          <a:p>
            <a:pPr algn="ctr">
              <a:spcAft>
                <a:spcPts val="75"/>
              </a:spcAft>
              <a:buNone/>
            </a:pPr>
            <a:r>
              <a:rPr lang="it-IT" sz="3600" dirty="0">
                <a:solidFill>
                  <a:srgbClr val="FFFF00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 Esperienze »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496B2BA2-0F26-DDBC-866B-A1C4F70D6A0E}"/>
              </a:ext>
            </a:extLst>
          </p:cNvPr>
          <p:cNvSpPr txBox="1"/>
          <p:nvPr/>
        </p:nvSpPr>
        <p:spPr>
          <a:xfrm>
            <a:off x="4572000" y="-80554"/>
            <a:ext cx="42659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Un Metodo</a:t>
            </a:r>
            <a:endParaRPr lang="en-GB" sz="32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20" name="Picture 4" descr="Biography of Galileo Galilei | Simply Knowledge">
            <a:extLst>
              <a:ext uri="{FF2B5EF4-FFF2-40B4-BE49-F238E27FC236}">
                <a16:creationId xmlns:a16="http://schemas.microsoft.com/office/drawing/2014/main" id="{7BC9816B-0351-8AB7-06D3-5A42326248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42493" b="86686" l="43894" r="80000">
                        <a14:foregroundMark x1="50619" y1="80737" x2="63540" y2="80737"/>
                        <a14:foregroundMark x1="63540" y1="80737" x2="65841" y2="80737"/>
                        <a14:foregroundMark x1="66372" y1="45609" x2="59469" y2="45326"/>
                        <a14:foregroundMark x1="58938" y1="47592" x2="58407" y2="55524"/>
                        <a14:foregroundMark x1="48319" y1="72521" x2="50619" y2="68839"/>
                        <a14:foregroundMark x1="48850" y1="68839" x2="43894" y2="78470"/>
                        <a14:foregroundMark x1="79646" y1="77054" x2="70088" y2="64306"/>
                        <a14:foregroundMark x1="80000" y1="80737" x2="46549" y2="80170"/>
                        <a14:foregroundMark x1="80000" y1="85269" x2="79115" y2="85269"/>
                        <a14:foregroundMark x1="45664" y1="86686" x2="45664" y2="86686"/>
                        <a14:foregroundMark x1="66195" y1="46176" x2="59115" y2="45609"/>
                        <a14:foregroundMark x1="63540" y1="42493" x2="61239" y2="461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255" t="38197" r="18610" b="20613"/>
          <a:stretch>
            <a:fillRect/>
          </a:stretch>
        </p:blipFill>
        <p:spPr bwMode="auto">
          <a:xfrm>
            <a:off x="3681966" y="1642821"/>
            <a:ext cx="1619243" cy="1186026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5823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500"/>
                            </p:stCondLst>
                            <p:childTnLst>
                              <p:par>
                                <p:cTn id="7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7" grpId="0" animBg="1"/>
      <p:bldP spid="3" grpId="1"/>
      <p:bldP spid="4" grpId="0"/>
      <p:bldP spid="6" grpId="0"/>
      <p:bldP spid="8" grpId="0"/>
      <p:bldP spid="10" grpId="0"/>
      <p:bldP spid="5" grpId="0"/>
      <p:bldP spid="9" grpId="0"/>
      <p:bldP spid="7" grpId="0"/>
      <p:bldP spid="2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C34248-B784-4EA4-2A0F-3B02BE7188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8" descr="Guerra in Ucraina: la Torre di Pisa si illumina con la scritta &quot;Pace&quot; -  Terre di Pisa">
            <a:extLst>
              <a:ext uri="{FF2B5EF4-FFF2-40B4-BE49-F238E27FC236}">
                <a16:creationId xmlns:a16="http://schemas.microsoft.com/office/drawing/2014/main" id="{54C4DD81-340F-12CE-12C7-50BB7AC0E2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86" r="4006"/>
          <a:stretch>
            <a:fillRect/>
          </a:stretch>
        </p:blipFill>
        <p:spPr bwMode="auto">
          <a:xfrm>
            <a:off x="-170477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Guerra in Ucraina: la Torre di Pisa si illumina con la scritta &quot;Pace&quot; -  Terre di Pisa">
            <a:extLst>
              <a:ext uri="{FF2B5EF4-FFF2-40B4-BE49-F238E27FC236}">
                <a16:creationId xmlns:a16="http://schemas.microsoft.com/office/drawing/2014/main" id="{C96CEA19-006B-46C4-FA45-70F77FA05A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780" b="99450" l="13750" r="43203">
                        <a14:foregroundMark x1="16133" y1="82946" x2="24688" y2="93826"/>
                        <a14:foregroundMark x1="24688" y1="93826" x2="32148" y2="94804"/>
                        <a14:foregroundMark x1="15313" y1="96638" x2="32773" y2="98289"/>
                        <a14:foregroundMark x1="15000" y1="82335" x2="14102" y2="97677"/>
                        <a14:foregroundMark x1="14102" y1="97677" x2="14258" y2="99267"/>
                        <a14:foregroundMark x1="33516" y1="99572" x2="34961" y2="96149"/>
                        <a14:foregroundMark x1="40039" y1="94010" x2="40039" y2="98411"/>
                        <a14:foregroundMark x1="40352" y1="91993" x2="43203" y2="936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786" t="1" r="57653" b="-1233"/>
          <a:stretch>
            <a:fillRect/>
          </a:stretch>
        </p:blipFill>
        <p:spPr bwMode="auto">
          <a:xfrm>
            <a:off x="-185977" y="0"/>
            <a:ext cx="3387013" cy="6942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tangolo 1">
            <a:extLst>
              <a:ext uri="{FF2B5EF4-FFF2-40B4-BE49-F238E27FC236}">
                <a16:creationId xmlns:a16="http://schemas.microsoft.com/office/drawing/2014/main" id="{52B4C5BE-F256-BEA5-6D77-92AE90640033}"/>
              </a:ext>
            </a:extLst>
          </p:cNvPr>
          <p:cNvSpPr/>
          <p:nvPr/>
        </p:nvSpPr>
        <p:spPr>
          <a:xfrm>
            <a:off x="-262891" y="0"/>
            <a:ext cx="2981377" cy="1312638"/>
          </a:xfrm>
          <a:prstGeom prst="rect">
            <a:avLst/>
          </a:prstGeom>
          <a:solidFill>
            <a:srgbClr val="AFABAB">
              <a:alpha val="6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BAC9E880-A968-B62F-FD4D-B5868520AC79}"/>
              </a:ext>
            </a:extLst>
          </p:cNvPr>
          <p:cNvSpPr txBox="1"/>
          <p:nvPr/>
        </p:nvSpPr>
        <p:spPr>
          <a:xfrm>
            <a:off x="58881" y="-84484"/>
            <a:ext cx="307915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4400" i="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Piazza </a:t>
            </a:r>
            <a:r>
              <a:rPr lang="it-IT" sz="3600" i="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dei</a:t>
            </a:r>
            <a:r>
              <a:rPr lang="it-IT" sz="4400" i="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</a:p>
          <a:p>
            <a:r>
              <a:rPr lang="it-IT" sz="4400" i="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Miracoli</a:t>
            </a:r>
            <a:endParaRPr lang="en-GB" sz="3600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EB4C417C-643D-1C3B-15C7-E962E5590603}"/>
              </a:ext>
            </a:extLst>
          </p:cNvPr>
          <p:cNvSpPr txBox="1"/>
          <p:nvPr/>
        </p:nvSpPr>
        <p:spPr>
          <a:xfrm>
            <a:off x="2866331" y="390233"/>
            <a:ext cx="7874001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4800" dirty="0">
                <a:solidFill>
                  <a:srgbClr val="FF7D1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1590</a:t>
            </a:r>
            <a:r>
              <a:rPr lang="it-IT" sz="3600" dirty="0">
                <a:solidFill>
                  <a:srgbClr val="FF7D1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it-IT" sz="36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TORRE DI PISA                                 .   </a:t>
            </a:r>
            <a:r>
              <a:rPr lang="it-IT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L’esperimento della Caduta dei gravi</a:t>
            </a:r>
            <a:endParaRPr lang="en-GB" sz="24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E0732748-F1F2-04CC-C889-4E4385A32416}"/>
              </a:ext>
            </a:extLst>
          </p:cNvPr>
          <p:cNvSpPr txBox="1"/>
          <p:nvPr/>
        </p:nvSpPr>
        <p:spPr>
          <a:xfrm>
            <a:off x="3986028" y="1974955"/>
            <a:ext cx="53705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dirty="0">
                <a:solidFill>
                  <a:srgbClr val="FF00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REALTÀ VISIBILE</a:t>
            </a:r>
            <a:r>
              <a:rPr lang="en-US" altLang="en-US" sz="1600" b="1" dirty="0">
                <a:solidFill>
                  <a:schemeClr val="bg2">
                    <a:lumMod val="90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: </a:t>
            </a:r>
            <a:r>
              <a:rPr lang="en-US" altLang="en-US" sz="1600" dirty="0" err="1">
                <a:solidFill>
                  <a:schemeClr val="bg2">
                    <a:lumMod val="90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</a:t>
            </a:r>
            <a:r>
              <a:rPr lang="en-US" altLang="en-US" sz="1600" b="1" dirty="0">
                <a:solidFill>
                  <a:schemeClr val="bg2">
                    <a:lumMod val="90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1600" dirty="0">
                <a:solidFill>
                  <a:schemeClr val="bg2">
                    <a:lumMod val="90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corpi più pesanti cadono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55D78799-FEA2-5B55-5277-F7B7D49FD139}"/>
              </a:ext>
            </a:extLst>
          </p:cNvPr>
          <p:cNvSpPr txBox="1"/>
          <p:nvPr/>
        </p:nvSpPr>
        <p:spPr>
          <a:xfrm>
            <a:off x="3929305" y="2214879"/>
            <a:ext cx="56342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i="1" dirty="0">
                <a:solidFill>
                  <a:schemeClr val="bg2">
                    <a:lumMod val="90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più velocemente di quelli leggeri</a:t>
            </a:r>
            <a:endParaRPr lang="en-GB" sz="2400" i="1" dirty="0">
              <a:solidFill>
                <a:schemeClr val="bg2">
                  <a:lumMod val="90000"/>
                </a:schemeClr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0" name="Picture 2" descr="Adesivo Di Uccello Cartone Animato Piuma Illustrazione Vettoriale -  Illustrazione di lanuginoso, decalcomania: 84020662">
            <a:extLst>
              <a:ext uri="{FF2B5EF4-FFF2-40B4-BE49-F238E27FC236}">
                <a16:creationId xmlns:a16="http://schemas.microsoft.com/office/drawing/2014/main" id="{A8604728-78D4-802B-88B6-A7CDD15B3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9723" y="2062689"/>
            <a:ext cx="840461" cy="88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🔨 Martello Emoji: Significato e Utilizzo">
            <a:extLst>
              <a:ext uri="{FF2B5EF4-FFF2-40B4-BE49-F238E27FC236}">
                <a16:creationId xmlns:a16="http://schemas.microsoft.com/office/drawing/2014/main" id="{14C7EAFD-E1B7-CF31-AA48-5596D477F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874" b="94224" l="4513" r="96931">
                        <a14:foregroundMark x1="4693" y1="33755" x2="7040" y2="38628"/>
                        <a14:foregroundMark x1="43141" y1="8845" x2="54152" y2="5415"/>
                        <a14:foregroundMark x1="54152" y1="5415" x2="54693" y2="5054"/>
                        <a14:foregroundMark x1="92960" y1="85740" x2="83755" y2="93863"/>
                        <a14:foregroundMark x1="83755" y1="93863" x2="83574" y2="94224"/>
                        <a14:foregroundMark x1="96931" y1="88809" x2="93682" y2="839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38035" y="2221315"/>
            <a:ext cx="653935" cy="74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Adesivo Di Uccello Cartone Animato Piuma Illustrazione Vettoriale -  Illustrazione di lanuginoso, decalcomania: 84020662">
            <a:extLst>
              <a:ext uri="{FF2B5EF4-FFF2-40B4-BE49-F238E27FC236}">
                <a16:creationId xmlns:a16="http://schemas.microsoft.com/office/drawing/2014/main" id="{575BA1C1-42BE-27AB-2DB2-D4C01B45CE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328" y="4275920"/>
            <a:ext cx="840461" cy="88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🔨 Martello Emoji: Significato e Utilizzo">
            <a:extLst>
              <a:ext uri="{FF2B5EF4-FFF2-40B4-BE49-F238E27FC236}">
                <a16:creationId xmlns:a16="http://schemas.microsoft.com/office/drawing/2014/main" id="{60BD7EEC-31CC-7B9E-05B1-7113C5B47B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874" b="94224" l="4513" r="96931">
                        <a14:foregroundMark x1="4693" y1="33755" x2="7040" y2="38628"/>
                        <a14:foregroundMark x1="43141" y1="8845" x2="54152" y2="5415"/>
                        <a14:foregroundMark x1="54152" y1="5415" x2="54693" y2="5054"/>
                        <a14:foregroundMark x1="92960" y1="85740" x2="83755" y2="93863"/>
                        <a14:foregroundMark x1="83755" y1="93863" x2="83574" y2="94224"/>
                        <a14:foregroundMark x1="96931" y1="88809" x2="93682" y2="839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23895" y="5929157"/>
            <a:ext cx="653935" cy="74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8478E01C-4969-16C1-AA8C-06A5F8CF280A}"/>
              </a:ext>
            </a:extLst>
          </p:cNvPr>
          <p:cNvSpPr txBox="1"/>
          <p:nvPr/>
        </p:nvSpPr>
        <p:spPr>
          <a:xfrm>
            <a:off x="3917540" y="2954251"/>
            <a:ext cx="600397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GALILEO</a:t>
            </a:r>
            <a:r>
              <a:rPr lang="it-IT" sz="1600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: sostiene che </a:t>
            </a:r>
          </a:p>
          <a:p>
            <a:r>
              <a:rPr lang="it-IT" sz="2400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«</a:t>
            </a:r>
            <a:r>
              <a:rPr lang="it-IT" sz="2400" i="1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trascurando la </a:t>
            </a:r>
            <a:r>
              <a:rPr lang="it-IT" sz="2400" b="1" i="1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resistenza dell'aria</a:t>
            </a:r>
            <a:r>
              <a:rPr lang="it-IT" sz="2400" i="1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, 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950D483C-75B2-072E-17CF-3F4C93FA8798}"/>
              </a:ext>
            </a:extLst>
          </p:cNvPr>
          <p:cNvSpPr txBox="1"/>
          <p:nvPr/>
        </p:nvSpPr>
        <p:spPr>
          <a:xfrm>
            <a:off x="3650862" y="4152922"/>
            <a:ext cx="568265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i="1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tutti i corpi </a:t>
            </a:r>
            <a:r>
              <a:rPr lang="it-IT" sz="2400" i="1" dirty="0">
                <a:solidFill>
                  <a:srgbClr val="FF0000"/>
                </a:solidFill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indipendentemente dal peso </a:t>
            </a:r>
            <a:r>
              <a:rPr lang="it-IT" sz="2400" i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cadono con la stessa accelerazione</a:t>
            </a:r>
          </a:p>
          <a:p>
            <a:endParaRPr lang="en-GB" sz="2400" dirty="0">
              <a:solidFill>
                <a:srgbClr val="FF00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8B5B9BB6-F38C-792C-83C0-E2E10CAFD491}"/>
              </a:ext>
            </a:extLst>
          </p:cNvPr>
          <p:cNvSpPr/>
          <p:nvPr/>
        </p:nvSpPr>
        <p:spPr>
          <a:xfrm>
            <a:off x="2718486" y="2221315"/>
            <a:ext cx="1055725" cy="83817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37893BC1-F01D-40CB-73B6-CEC7997315D3}"/>
              </a:ext>
            </a:extLst>
          </p:cNvPr>
          <p:cNvSpPr txBox="1"/>
          <p:nvPr/>
        </p:nvSpPr>
        <p:spPr>
          <a:xfrm>
            <a:off x="2718486" y="24535"/>
            <a:ext cx="1019892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i="0" dirty="0">
                <a:solidFill>
                  <a:srgbClr val="F6C45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il primo laboratorio scientifico per Galileo</a:t>
            </a:r>
            <a:endParaRPr lang="en-GB" sz="2000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22" name="Picture 4" descr="6.900+ foto stock e foto royalty-free su Palla Di Ferro - iStock">
            <a:extLst>
              <a:ext uri="{FF2B5EF4-FFF2-40B4-BE49-F238E27FC236}">
                <a16:creationId xmlns:a16="http://schemas.microsoft.com/office/drawing/2014/main" id="{9B35E9FA-2A44-37FF-1C3D-E30CC33F5B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37010" y1="32026" x2="32026" y2="35948"/>
                        <a14:foregroundMark x1="41993" y1="28105" x2="37010" y2="32026"/>
                        <a14:backgroundMark x1="26797" y1="66013" x2="44444" y2="75980"/>
                        <a14:backgroundMark x1="44444" y1="75980" x2="57843" y2="75163"/>
                        <a14:backgroundMark x1="57843" y1="75163" x2="58007" y2="75163"/>
                        <a14:backgroundMark x1="76471" y1="63889" x2="67484" y2="76307"/>
                        <a14:backgroundMark x1="72549" y1="62092" x2="66340" y2="70098"/>
                        <a14:backgroundMark x1="68137" y1="66667" x2="62908" y2="70915"/>
                        <a14:backgroundMark x1="31991" y1="35916" x2="28922" y2="38399"/>
                        <a14:backgroundMark x1="43464" y1="26634" x2="41830" y2="27956"/>
                        <a14:backgroundMark x1="28922" y1="38399" x2="28105" y2="40033"/>
                        <a14:backgroundMark x1="28268" y1="39706" x2="28105" y2="43301"/>
                        <a14:backgroundMark x1="37092" y1="68464" x2="37092" y2="68464"/>
                        <a14:backgroundMark x1="36601" y1="29412" x2="36601" y2="29412"/>
                        <a14:backgroundMark x1="34150" y1="32026" x2="34150" y2="32026"/>
                        <a14:backgroundMark x1="65359" y1="67810" x2="65359" y2="67810"/>
                        <a14:backgroundMark x1="63072" y1="70425" x2="63072" y2="70425"/>
                        <a14:backgroundMark x1="63235" y1="69935" x2="63235" y2="69935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472" t="23056" r="22887" b="24278"/>
          <a:stretch>
            <a:fillRect/>
          </a:stretch>
        </p:blipFill>
        <p:spPr bwMode="auto">
          <a:xfrm flipH="1">
            <a:off x="2994706" y="2224923"/>
            <a:ext cx="353401" cy="35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6.900+ foto stock e foto royalty-free su Palla Di Ferro - iStock">
            <a:extLst>
              <a:ext uri="{FF2B5EF4-FFF2-40B4-BE49-F238E27FC236}">
                <a16:creationId xmlns:a16="http://schemas.microsoft.com/office/drawing/2014/main" id="{BD0D9AA2-DE3C-39EF-5357-072617F829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37010" y1="32026" x2="32026" y2="35948"/>
                        <a14:foregroundMark x1="41993" y1="28105" x2="37010" y2="32026"/>
                        <a14:backgroundMark x1="26797" y1="66013" x2="44444" y2="75980"/>
                        <a14:backgroundMark x1="44444" y1="75980" x2="57843" y2="75163"/>
                        <a14:backgroundMark x1="57843" y1="75163" x2="58007" y2="75163"/>
                        <a14:backgroundMark x1="76471" y1="63889" x2="67484" y2="76307"/>
                        <a14:backgroundMark x1="72549" y1="62092" x2="66340" y2="70098"/>
                        <a14:backgroundMark x1="68137" y1="66667" x2="62908" y2="70915"/>
                        <a14:backgroundMark x1="31991" y1="35916" x2="28922" y2="38399"/>
                        <a14:backgroundMark x1="43464" y1="26634" x2="41830" y2="27956"/>
                        <a14:backgroundMark x1="28922" y1="38399" x2="28105" y2="40033"/>
                        <a14:backgroundMark x1="28268" y1="39706" x2="28105" y2="43301"/>
                        <a14:backgroundMark x1="37092" y1="68464" x2="37092" y2="68464"/>
                        <a14:backgroundMark x1="36601" y1="29412" x2="36601" y2="29412"/>
                        <a14:backgroundMark x1="34150" y1="32026" x2="34150" y2="32026"/>
                        <a14:backgroundMark x1="65359" y1="67810" x2="65359" y2="67810"/>
                        <a14:backgroundMark x1="63072" y1="70425" x2="63072" y2="70425"/>
                        <a14:backgroundMark x1="63235" y1="69935" x2="63235" y2="69935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472" t="23056" r="22887" b="24278"/>
          <a:stretch>
            <a:fillRect/>
          </a:stretch>
        </p:blipFill>
        <p:spPr bwMode="auto">
          <a:xfrm>
            <a:off x="2715370" y="5455875"/>
            <a:ext cx="600049" cy="600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6.900+ foto stock e foto royalty-free su Palla Di Ferro - iStock">
            <a:extLst>
              <a:ext uri="{FF2B5EF4-FFF2-40B4-BE49-F238E27FC236}">
                <a16:creationId xmlns:a16="http://schemas.microsoft.com/office/drawing/2014/main" id="{B38AE81E-9A65-B9EE-5409-A9CE30E30A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37010" y1="32026" x2="32026" y2="35948"/>
                        <a14:foregroundMark x1="41993" y1="28105" x2="37010" y2="32026"/>
                        <a14:backgroundMark x1="26797" y1="66013" x2="44444" y2="75980"/>
                        <a14:backgroundMark x1="44444" y1="75980" x2="57843" y2="75163"/>
                        <a14:backgroundMark x1="57843" y1="75163" x2="58007" y2="75163"/>
                        <a14:backgroundMark x1="76471" y1="63889" x2="67484" y2="76307"/>
                        <a14:backgroundMark x1="72549" y1="62092" x2="66340" y2="70098"/>
                        <a14:backgroundMark x1="68137" y1="66667" x2="62908" y2="70915"/>
                        <a14:backgroundMark x1="31991" y1="35916" x2="28922" y2="38399"/>
                        <a14:backgroundMark x1="43464" y1="26634" x2="41830" y2="27956"/>
                        <a14:backgroundMark x1="28922" y1="38399" x2="28105" y2="40033"/>
                        <a14:backgroundMark x1="28268" y1="39706" x2="28105" y2="43301"/>
                        <a14:backgroundMark x1="37092" y1="68464" x2="37092" y2="68464"/>
                        <a14:backgroundMark x1="36601" y1="29412" x2="36601" y2="29412"/>
                        <a14:backgroundMark x1="34150" y1="32026" x2="34150" y2="32026"/>
                        <a14:backgroundMark x1="65359" y1="67810" x2="65359" y2="67810"/>
                        <a14:backgroundMark x1="63072" y1="70425" x2="63072" y2="70425"/>
                        <a14:backgroundMark x1="63235" y1="69935" x2="63235" y2="69935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472" t="23056" r="22887" b="24278"/>
          <a:stretch>
            <a:fillRect/>
          </a:stretch>
        </p:blipFill>
        <p:spPr bwMode="auto">
          <a:xfrm flipH="1">
            <a:off x="3432684" y="5541362"/>
            <a:ext cx="353401" cy="35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Figura a mano libera: forma 16">
            <a:extLst>
              <a:ext uri="{FF2B5EF4-FFF2-40B4-BE49-F238E27FC236}">
                <a16:creationId xmlns:a16="http://schemas.microsoft.com/office/drawing/2014/main" id="{9F9EB445-0E34-E99E-EEA0-E35FD1DDAD63}"/>
              </a:ext>
            </a:extLst>
          </p:cNvPr>
          <p:cNvSpPr/>
          <p:nvPr/>
        </p:nvSpPr>
        <p:spPr>
          <a:xfrm>
            <a:off x="2564292" y="1498842"/>
            <a:ext cx="705682" cy="369893"/>
          </a:xfrm>
          <a:custGeom>
            <a:avLst/>
            <a:gdLst>
              <a:gd name="connsiteX0" fmla="*/ 566534 w 705682"/>
              <a:gd name="connsiteY0" fmla="*/ 1967 h 369893"/>
              <a:gd name="connsiteX1" fmla="*/ 457204 w 705682"/>
              <a:gd name="connsiteY1" fmla="*/ 11906 h 369893"/>
              <a:gd name="connsiteX2" fmla="*/ 427386 w 705682"/>
              <a:gd name="connsiteY2" fmla="*/ 41723 h 369893"/>
              <a:gd name="connsiteX3" fmla="*/ 387630 w 705682"/>
              <a:gd name="connsiteY3" fmla="*/ 51662 h 369893"/>
              <a:gd name="connsiteX4" fmla="*/ 357812 w 705682"/>
              <a:gd name="connsiteY4" fmla="*/ 61601 h 369893"/>
              <a:gd name="connsiteX5" fmla="*/ 337934 w 705682"/>
              <a:gd name="connsiteY5" fmla="*/ 81480 h 369893"/>
              <a:gd name="connsiteX6" fmla="*/ 278299 w 705682"/>
              <a:gd name="connsiteY6" fmla="*/ 91419 h 369893"/>
              <a:gd name="connsiteX7" fmla="*/ 248482 w 705682"/>
              <a:gd name="connsiteY7" fmla="*/ 101358 h 369893"/>
              <a:gd name="connsiteX8" fmla="*/ 188847 w 705682"/>
              <a:gd name="connsiteY8" fmla="*/ 81480 h 369893"/>
              <a:gd name="connsiteX9" fmla="*/ 159030 w 705682"/>
              <a:gd name="connsiteY9" fmla="*/ 71541 h 369893"/>
              <a:gd name="connsiteX10" fmla="*/ 139151 w 705682"/>
              <a:gd name="connsiteY10" fmla="*/ 51662 h 369893"/>
              <a:gd name="connsiteX11" fmla="*/ 69578 w 705682"/>
              <a:gd name="connsiteY11" fmla="*/ 31784 h 369893"/>
              <a:gd name="connsiteX12" fmla="*/ 9943 w 705682"/>
              <a:gd name="connsiteY12" fmla="*/ 41723 h 369893"/>
              <a:gd name="connsiteX13" fmla="*/ 9943 w 705682"/>
              <a:gd name="connsiteY13" fmla="*/ 131175 h 369893"/>
              <a:gd name="connsiteX14" fmla="*/ 49699 w 705682"/>
              <a:gd name="connsiteY14" fmla="*/ 290201 h 369893"/>
              <a:gd name="connsiteX15" fmla="*/ 248482 w 705682"/>
              <a:gd name="connsiteY15" fmla="*/ 320019 h 369893"/>
              <a:gd name="connsiteX16" fmla="*/ 308117 w 705682"/>
              <a:gd name="connsiteY16" fmla="*/ 339897 h 369893"/>
              <a:gd name="connsiteX17" fmla="*/ 516838 w 705682"/>
              <a:gd name="connsiteY17" fmla="*/ 359775 h 369893"/>
              <a:gd name="connsiteX18" fmla="*/ 685804 w 705682"/>
              <a:gd name="connsiteY18" fmla="*/ 349836 h 369893"/>
              <a:gd name="connsiteX19" fmla="*/ 705682 w 705682"/>
              <a:gd name="connsiteY19" fmla="*/ 240506 h 369893"/>
              <a:gd name="connsiteX20" fmla="*/ 685804 w 705682"/>
              <a:gd name="connsiteY20" fmla="*/ 91419 h 369893"/>
              <a:gd name="connsiteX21" fmla="*/ 665925 w 705682"/>
              <a:gd name="connsiteY21" fmla="*/ 61601 h 369893"/>
              <a:gd name="connsiteX22" fmla="*/ 616230 w 705682"/>
              <a:gd name="connsiteY22" fmla="*/ 41723 h 369893"/>
              <a:gd name="connsiteX23" fmla="*/ 566534 w 705682"/>
              <a:gd name="connsiteY23" fmla="*/ 1967 h 3698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05682" h="369893">
                <a:moveTo>
                  <a:pt x="566534" y="1967"/>
                </a:moveTo>
                <a:cubicBezTo>
                  <a:pt x="540030" y="-3002"/>
                  <a:pt x="492390" y="1853"/>
                  <a:pt x="457204" y="11906"/>
                </a:cubicBezTo>
                <a:cubicBezTo>
                  <a:pt x="443689" y="15767"/>
                  <a:pt x="439590" y="34749"/>
                  <a:pt x="427386" y="41723"/>
                </a:cubicBezTo>
                <a:cubicBezTo>
                  <a:pt x="415526" y="48500"/>
                  <a:pt x="400764" y="47909"/>
                  <a:pt x="387630" y="51662"/>
                </a:cubicBezTo>
                <a:cubicBezTo>
                  <a:pt x="377556" y="54540"/>
                  <a:pt x="367751" y="58288"/>
                  <a:pt x="357812" y="61601"/>
                </a:cubicBezTo>
                <a:cubicBezTo>
                  <a:pt x="351186" y="68227"/>
                  <a:pt x="346708" y="78190"/>
                  <a:pt x="337934" y="81480"/>
                </a:cubicBezTo>
                <a:cubicBezTo>
                  <a:pt x="319065" y="88556"/>
                  <a:pt x="297972" y="87047"/>
                  <a:pt x="278299" y="91419"/>
                </a:cubicBezTo>
                <a:cubicBezTo>
                  <a:pt x="268072" y="93692"/>
                  <a:pt x="258421" y="98045"/>
                  <a:pt x="248482" y="101358"/>
                </a:cubicBezTo>
                <a:lnTo>
                  <a:pt x="188847" y="81480"/>
                </a:lnTo>
                <a:lnTo>
                  <a:pt x="159030" y="71541"/>
                </a:lnTo>
                <a:cubicBezTo>
                  <a:pt x="152404" y="64915"/>
                  <a:pt x="147187" y="56483"/>
                  <a:pt x="139151" y="51662"/>
                </a:cubicBezTo>
                <a:cubicBezTo>
                  <a:pt x="128967" y="45551"/>
                  <a:pt x="77004" y="33640"/>
                  <a:pt x="69578" y="31784"/>
                </a:cubicBezTo>
                <a:cubicBezTo>
                  <a:pt x="49700" y="35097"/>
                  <a:pt x="27440" y="31724"/>
                  <a:pt x="9943" y="41723"/>
                </a:cubicBezTo>
                <a:cubicBezTo>
                  <a:pt x="-12386" y="54482"/>
                  <a:pt x="9856" y="130792"/>
                  <a:pt x="9943" y="131175"/>
                </a:cubicBezTo>
                <a:cubicBezTo>
                  <a:pt x="22052" y="184456"/>
                  <a:pt x="4236" y="259892"/>
                  <a:pt x="49699" y="290201"/>
                </a:cubicBezTo>
                <a:cubicBezTo>
                  <a:pt x="126460" y="341376"/>
                  <a:pt x="67592" y="309379"/>
                  <a:pt x="248482" y="320019"/>
                </a:cubicBezTo>
                <a:lnTo>
                  <a:pt x="308117" y="339897"/>
                </a:lnTo>
                <a:cubicBezTo>
                  <a:pt x="394597" y="368723"/>
                  <a:pt x="327467" y="349255"/>
                  <a:pt x="516838" y="359775"/>
                </a:cubicBezTo>
                <a:cubicBezTo>
                  <a:pt x="544691" y="362870"/>
                  <a:pt x="658007" y="385972"/>
                  <a:pt x="685804" y="349836"/>
                </a:cubicBezTo>
                <a:cubicBezTo>
                  <a:pt x="708388" y="320477"/>
                  <a:pt x="699056" y="276949"/>
                  <a:pt x="705682" y="240506"/>
                </a:cubicBezTo>
                <a:cubicBezTo>
                  <a:pt x="699056" y="190810"/>
                  <a:pt x="696680" y="140361"/>
                  <a:pt x="685804" y="91419"/>
                </a:cubicBezTo>
                <a:cubicBezTo>
                  <a:pt x="683213" y="79758"/>
                  <a:pt x="675646" y="68544"/>
                  <a:pt x="665925" y="61601"/>
                </a:cubicBezTo>
                <a:cubicBezTo>
                  <a:pt x="651407" y="51231"/>
                  <a:pt x="632795" y="48349"/>
                  <a:pt x="616230" y="41723"/>
                </a:cubicBezTo>
                <a:cubicBezTo>
                  <a:pt x="573796" y="-709"/>
                  <a:pt x="593038" y="6936"/>
                  <a:pt x="566534" y="196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2" descr="Gravità: l'esperimento mentale di Galileo - Focus.it">
            <a:extLst>
              <a:ext uri="{FF2B5EF4-FFF2-40B4-BE49-F238E27FC236}">
                <a16:creationId xmlns:a16="http://schemas.microsoft.com/office/drawing/2014/main" id="{88F5BC1A-4658-E5FE-3190-076E11BE3D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353" b="99706" l="1373" r="79510">
                        <a14:foregroundMark x1="42157" y1="11471" x2="47843" y2="39559"/>
                        <a14:foregroundMark x1="47843" y1="39559" x2="58922" y2="56618"/>
                        <a14:foregroundMark x1="58922" y1="56618" x2="66373" y2="52500"/>
                        <a14:foregroundMark x1="56863" y1="7059" x2="47647" y2="82059"/>
                        <a14:foregroundMark x1="47647" y1="82059" x2="47007" y2="83378"/>
                        <a14:foregroundMark x1="59852" y1="85416" x2="67941" y2="53971"/>
                        <a14:foregroundMark x1="56176" y1="99706" x2="58757" y2="89672"/>
                        <a14:foregroundMark x1="67451" y1="51176" x2="66765" y2="49118"/>
                        <a14:foregroundMark x1="40016" y1="82269" x2="28824" y2="41765"/>
                        <a14:foregroundMark x1="42843" y1="92500" x2="41296" y2="86903"/>
                        <a14:foregroundMark x1="20122" y1="82327" x2="25392" y2="11176"/>
                        <a14:foregroundMark x1="19118" y1="95882" x2="19823" y2="86363"/>
                        <a14:foregroundMark x1="43529" y1="37353" x2="31765" y2="2353"/>
                        <a14:foregroundMark x1="31765" y1="2353" x2="31765" y2="2353"/>
                        <a14:foregroundMark x1="60490" y1="6029" x2="57059" y2="43382"/>
                        <a14:foregroundMark x1="61373" y1="6765" x2="62825" y2="20619"/>
                        <a14:foregroundMark x1="62255" y1="10147" x2="64942" y2="15422"/>
                        <a14:foregroundMark x1="60185" y1="44118" x2="59314" y2="49853"/>
                        <a14:foregroundMark x1="60576" y1="41542" x2="60185" y2="44118"/>
                        <a14:foregroundMark x1="64314" y1="16912" x2="64031" y2="18779"/>
                        <a14:foregroundMark x1="18922" y1="39265" x2="18235" y2="46765"/>
                        <a14:foregroundMark x1="59314" y1="3088" x2="67451" y2="12206"/>
                        <a14:foregroundMark x1="62427" y1="27963" x2="58235" y2="44706"/>
                        <a14:foregroundMark x1="65191" y1="16926" x2="64234" y2="20746"/>
                        <a14:foregroundMark x1="66373" y1="12206" x2="65577" y2="15386"/>
                        <a14:foregroundMark x1="11275" y1="62794" x2="14706" y2="5588"/>
                        <a14:foregroundMark x1="1373" y1="54853" x2="7451" y2="54118"/>
                        <a14:foregroundMark x1="64804" y1="15882" x2="65392" y2="44265"/>
                        <a14:foregroundMark x1="65392" y1="44265" x2="65490" y2="14118"/>
                        <a14:backgroundMark x1="62114" y1="36328" x2="61569" y2="41765"/>
                        <a14:backgroundMark x1="61176" y1="44118" x2="61176" y2="44118"/>
                        <a14:backgroundMark x1="69314" y1="55882" x2="69314" y2="57647"/>
                        <a14:backgroundMark x1="70588" y1="56618" x2="70588" y2="56618"/>
                        <a14:backgroundMark x1="67059" y1="15882" x2="66543" y2="19285"/>
                        <a14:backgroundMark x1="62745" y1="23382" x2="62745" y2="23382"/>
                        <a14:backgroundMark x1="2059" y1="87941" x2="28431" y2="82647"/>
                        <a14:backgroundMark x1="28431" y1="82647" x2="60882" y2="87794"/>
                        <a14:backgroundMark x1="6765" y1="2500" x2="2353" y2="347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1655" b="12046"/>
          <a:stretch>
            <a:fillRect/>
          </a:stretch>
        </p:blipFill>
        <p:spPr bwMode="auto">
          <a:xfrm rot="21289492">
            <a:off x="770561" y="581190"/>
            <a:ext cx="2266024" cy="1503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Galileo's falling bodies experiment - Stock Image - C011/3600 - Science  Photo Library">
            <a:extLst>
              <a:ext uri="{FF2B5EF4-FFF2-40B4-BE49-F238E27FC236}">
                <a16:creationId xmlns:a16="http://schemas.microsoft.com/office/drawing/2014/main" id="{075F302C-1127-A4D7-B79B-131DC67140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50" b="96750" l="1441" r="98271">
                        <a14:foregroundMark x1="53026" y1="8375" x2="68588" y2="5500"/>
                        <a14:foregroundMark x1="68588" y1="5500" x2="69020" y2="5500"/>
                        <a14:foregroundMark x1="69597" y1="6250" x2="63833" y2="31875"/>
                        <a14:foregroundMark x1="63833" y1="31875" x2="67435" y2="54250"/>
                        <a14:foregroundMark x1="67435" y1="54250" x2="69020" y2="55125"/>
                        <a14:foregroundMark x1="79827" y1="50625" x2="86455" y2="58250"/>
                        <a14:foregroundMark x1="92795" y1="56375" x2="92795" y2="56375"/>
                        <a14:foregroundMark x1="30902" y1="40186" x2="23523" y2="55768"/>
                        <a14:foregroundMark x1="35725" y1="30003" x2="34829" y2="31895"/>
                        <a14:foregroundMark x1="39186" y1="22693" x2="36766" y2="27805"/>
                        <a14:foregroundMark x1="46974" y1="6250" x2="46181" y2="7925"/>
                        <a14:foregroundMark x1="12940" y1="444" x2="9942" y2="250"/>
                        <a14:foregroundMark x1="9942" y1="250" x2="9942" y2="250"/>
                        <a14:foregroundMark x1="13784" y1="80958" x2="14121" y2="81500"/>
                        <a14:foregroundMark x1="8127" y1="71869" x2="8546" y2="72542"/>
                        <a14:foregroundMark x1="5253" y1="67250" x2="6331" y2="68982"/>
                        <a14:foregroundMark x1="5053" y1="66929" x2="5253" y2="67250"/>
                        <a14:foregroundMark x1="40771" y1="90877" x2="38057" y2="93394"/>
                        <a14:foregroundMark x1="42977" y1="88831" x2="42848" y2="88950"/>
                        <a14:foregroundMark x1="44236" y1="19875" x2="52738" y2="29500"/>
                        <a14:foregroundMark x1="40922" y1="33375" x2="50865" y2="31625"/>
                        <a14:foregroundMark x1="97118" y1="81750" x2="98271" y2="81750"/>
                        <a14:backgroundMark x1="65994" y1="72500" x2="73199" y2="92625"/>
                        <a14:backgroundMark x1="78818" y1="69000" x2="97118" y2="81750"/>
                        <a14:backgroundMark x1="93660" y1="81250" x2="76945" y2="74875"/>
                        <a14:backgroundMark x1="76945" y1="74875" x2="75937" y2="73875"/>
                        <a14:backgroundMark x1="81268" y1="72875" x2="81556" y2="75500"/>
                        <a14:backgroundMark x1="6196" y1="69125" x2="53746" y2="84125"/>
                        <a14:backgroundMark x1="53746" y1="84125" x2="67003" y2="84625"/>
                        <a14:backgroundMark x1="67003" y1="84875" x2="7781" y2="90000"/>
                        <a14:backgroundMark x1="33718" y1="94875" x2="53890" y2="96750"/>
                        <a14:backgroundMark x1="48703" y1="93000" x2="3746" y2="72875"/>
                        <a14:backgroundMark x1="9078" y1="65625" x2="3746" y2="64250"/>
                        <a14:backgroundMark x1="2161" y1="28000" x2="54611" y2="375"/>
                        <a14:backgroundMark x1="24640" y1="33375" x2="41210" y2="4750"/>
                        <a14:backgroundMark x1="39914" y1="2625" x2="14697" y2="4500"/>
                        <a14:backgroundMark x1="11816" y1="2000" x2="45533" y2="1250"/>
                        <a14:backgroundMark x1="45533" y1="1250" x2="47983" y2="1250"/>
                        <a14:backgroundMark x1="9654" y1="32875" x2="576" y2="42375"/>
                        <a14:backgroundMark x1="576" y1="42375" x2="576" y2="42375"/>
                        <a14:backgroundMark x1="14265" y1="48625" x2="13689" y2="39375"/>
                        <a14:backgroundMark x1="26513" y1="55625" x2="21470" y2="62625"/>
                        <a14:backgroundMark x1="35591" y1="31000" x2="43948" y2="4250"/>
                        <a14:backgroundMark x1="45821" y1="7750" x2="38040" y2="18500"/>
                        <a14:backgroundMark x1="38040" y1="18500" x2="38040" y2="18500"/>
                        <a14:backgroundMark x1="42363" y1="21250" x2="37464" y2="18000"/>
                        <a14:backgroundMark x1="41499" y1="17500" x2="40202" y2="22875"/>
                        <a14:backgroundMark x1="36455" y1="32875" x2="29971" y2="39625"/>
                        <a14:backgroundMark x1="288" y1="55625" x2="3458" y2="67250"/>
                        <a14:backgroundMark x1="6196" y1="67250" x2="6196" y2="67250"/>
                        <a14:backgroundMark x1="8357" y1="72625" x2="13689" y2="81000"/>
                        <a14:backgroundMark x1="25216" y1="83500" x2="41210" y2="8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6751"/>
          <a:stretch>
            <a:fillRect/>
          </a:stretch>
        </p:blipFill>
        <p:spPr bwMode="auto">
          <a:xfrm>
            <a:off x="1752369" y="561301"/>
            <a:ext cx="1495161" cy="160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6.900+ foto stock e foto royalty-free su Palla Di Ferro - iStock">
            <a:extLst>
              <a:ext uri="{FF2B5EF4-FFF2-40B4-BE49-F238E27FC236}">
                <a16:creationId xmlns:a16="http://schemas.microsoft.com/office/drawing/2014/main" id="{D9295B88-060D-60B0-01BE-E07DE8E60F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37010" y1="32026" x2="32026" y2="35948"/>
                        <a14:foregroundMark x1="41993" y1="28105" x2="37010" y2="32026"/>
                        <a14:backgroundMark x1="26797" y1="66013" x2="44444" y2="75980"/>
                        <a14:backgroundMark x1="44444" y1="75980" x2="57843" y2="75163"/>
                        <a14:backgroundMark x1="57843" y1="75163" x2="58007" y2="75163"/>
                        <a14:backgroundMark x1="76471" y1="63889" x2="67484" y2="76307"/>
                        <a14:backgroundMark x1="72549" y1="62092" x2="66340" y2="70098"/>
                        <a14:backgroundMark x1="68137" y1="66667" x2="62908" y2="70915"/>
                        <a14:backgroundMark x1="31991" y1="35916" x2="28922" y2="38399"/>
                        <a14:backgroundMark x1="43464" y1="26634" x2="41830" y2="27956"/>
                        <a14:backgroundMark x1="28922" y1="38399" x2="28105" y2="40033"/>
                        <a14:backgroundMark x1="28268" y1="39706" x2="28105" y2="43301"/>
                        <a14:backgroundMark x1="37092" y1="68464" x2="37092" y2="68464"/>
                        <a14:backgroundMark x1="36601" y1="29412" x2="36601" y2="29412"/>
                        <a14:backgroundMark x1="34150" y1="32026" x2="34150" y2="32026"/>
                        <a14:backgroundMark x1="65359" y1="67810" x2="65359" y2="67810"/>
                        <a14:backgroundMark x1="63072" y1="70425" x2="63072" y2="70425"/>
                        <a14:backgroundMark x1="63235" y1="69935" x2="63235" y2="69935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472" t="23056" r="22887" b="24278"/>
          <a:stretch>
            <a:fillRect/>
          </a:stretch>
        </p:blipFill>
        <p:spPr bwMode="auto">
          <a:xfrm>
            <a:off x="2277392" y="2139436"/>
            <a:ext cx="600049" cy="600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C95DDC5A-2020-A3AC-9E2E-BAA3E8D894D8}"/>
              </a:ext>
            </a:extLst>
          </p:cNvPr>
          <p:cNvSpPr txBox="1"/>
          <p:nvPr/>
        </p:nvSpPr>
        <p:spPr>
          <a:xfrm>
            <a:off x="3781935" y="4932793"/>
            <a:ext cx="568265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3200" dirty="0">
                <a:solidFill>
                  <a:srgbClr val="FF0000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«basta il non </a:t>
            </a:r>
            <a:r>
              <a:rPr lang="it-IT" sz="3200" dirty="0" err="1">
                <a:solidFill>
                  <a:srgbClr val="FF0000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haver</a:t>
            </a:r>
            <a:r>
              <a:rPr lang="it-IT" sz="3200" dirty="0">
                <a:solidFill>
                  <a:srgbClr val="FF0000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 contrasto»</a:t>
            </a:r>
            <a:endParaRPr lang="en-GB" sz="3200" dirty="0">
              <a:solidFill>
                <a:srgbClr val="FF0000"/>
              </a:solidFill>
              <a:latin typeface="Old English Text MT" panose="03040902040508030806" pitchFamily="66" charset="0"/>
              <a:cs typeface="Helvetica" panose="020B0604020202020204" pitchFamily="34" charset="0"/>
            </a:endParaRPr>
          </a:p>
          <a:p>
            <a:endParaRPr lang="en-GB" sz="3200" dirty="0">
              <a:solidFill>
                <a:srgbClr val="FF0000"/>
              </a:solidFill>
              <a:latin typeface="Old English Text MT" panose="03040902040508030806" pitchFamily="66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099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  <p:bldP spid="6" grpId="0"/>
      <p:bldP spid="16" grpId="0"/>
      <p:bldP spid="19" grpId="0"/>
      <p:bldP spid="8" grpId="0" animBg="1"/>
      <p:bldP spid="17" grpId="0" animBg="1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Reloj de Arena Preocupado Imágenes Gratis de Personajes de Dibujos  Animados｜Charatoon ES">
            <a:extLst>
              <a:ext uri="{FF2B5EF4-FFF2-40B4-BE49-F238E27FC236}">
                <a16:creationId xmlns:a16="http://schemas.microsoft.com/office/drawing/2014/main" id="{7DD33CB7-94BA-39A3-1D49-7D7BED4FEE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125" b="92396" l="10000" r="90000">
                        <a14:foregroundMark x1="41667" y1="8438" x2="41458" y2="22813"/>
                        <a14:foregroundMark x1="57292" y1="3333" x2="53438" y2="21771"/>
                        <a14:foregroundMark x1="49688" y1="10104" x2="50313" y2="23646"/>
                        <a14:foregroundMark x1="31875" y1="90729" x2="56979" y2="89792"/>
                        <a14:foregroundMark x1="56979" y1="89792" x2="68750" y2="91563"/>
                        <a14:foregroundMark x1="27708" y1="86667" x2="32604" y2="92396"/>
                        <a14:foregroundMark x1="43333" y1="11458" x2="44583" y2="238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778" y="3429000"/>
            <a:ext cx="3622554" cy="3622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B650E623-DE35-0E9B-02D5-998074842310}"/>
              </a:ext>
            </a:extLst>
          </p:cNvPr>
          <p:cNvSpPr txBox="1"/>
          <p:nvPr/>
        </p:nvSpPr>
        <p:spPr>
          <a:xfrm>
            <a:off x="122590" y="806876"/>
            <a:ext cx="895437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L’esperimento dalla torre di Pisa</a:t>
            </a:r>
          </a:p>
          <a:p>
            <a:pPr algn="ctr"/>
            <a:r>
              <a:rPr lang="it-IT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 </a:t>
            </a:r>
            <a:r>
              <a:rPr lang="it-IT" sz="6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è una leggenda</a:t>
            </a:r>
            <a:endParaRPr lang="it-IT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5401D408-98A9-DCD4-95C7-60629A3C9527}"/>
              </a:ext>
            </a:extLst>
          </p:cNvPr>
          <p:cNvSpPr txBox="1"/>
          <p:nvPr/>
        </p:nvSpPr>
        <p:spPr>
          <a:xfrm>
            <a:off x="6069069" y="5267513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/>
              <a:t>A</a:t>
            </a:r>
            <a:endParaRPr lang="en-GB" sz="2000" dirty="0"/>
          </a:p>
        </p:txBody>
      </p:sp>
      <p:cxnSp>
        <p:nvCxnSpPr>
          <p:cNvPr id="20" name="Connettore diritto 19">
            <a:extLst>
              <a:ext uri="{FF2B5EF4-FFF2-40B4-BE49-F238E27FC236}">
                <a16:creationId xmlns:a16="http://schemas.microsoft.com/office/drawing/2014/main" id="{30615F05-9AE3-E870-5E30-63BB9769C743}"/>
              </a:ext>
            </a:extLst>
          </p:cNvPr>
          <p:cNvCxnSpPr/>
          <p:nvPr/>
        </p:nvCxnSpPr>
        <p:spPr>
          <a:xfrm flipH="1" flipV="1">
            <a:off x="6326743" y="4959098"/>
            <a:ext cx="32485" cy="184149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5B4DB559-CFDA-D083-F7B4-B2FBE93113EE}"/>
              </a:ext>
            </a:extLst>
          </p:cNvPr>
          <p:cNvSpPr txBox="1"/>
          <p:nvPr/>
        </p:nvSpPr>
        <p:spPr>
          <a:xfrm>
            <a:off x="122590" y="2959079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Il tempo di caduta dalla Torre</a:t>
            </a:r>
          </a:p>
          <a:p>
            <a:pPr algn="ctr"/>
            <a:r>
              <a:rPr lang="it-IT" sz="28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era troppo rapido</a:t>
            </a:r>
          </a:p>
          <a:p>
            <a:pPr algn="ctr"/>
            <a:r>
              <a:rPr lang="it-IT" sz="28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 per poterlo misurare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BE53076C-A18D-ECBA-E3C0-F3016823125F}"/>
              </a:ext>
            </a:extLst>
          </p:cNvPr>
          <p:cNvSpPr txBox="1"/>
          <p:nvPr/>
        </p:nvSpPr>
        <p:spPr>
          <a:xfrm>
            <a:off x="-21789" y="470807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con gli strumenti dell’epoca</a:t>
            </a:r>
            <a:endParaRPr lang="en-GB" sz="2800" dirty="0"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pic>
        <p:nvPicPr>
          <p:cNvPr id="4106" name="Picture 10" descr="Galileo">
            <a:extLst>
              <a:ext uri="{FF2B5EF4-FFF2-40B4-BE49-F238E27FC236}">
                <a16:creationId xmlns:a16="http://schemas.microsoft.com/office/drawing/2014/main" id="{AB5E03E5-9F19-B777-FE5F-4675C1C1EE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656" b="96591" l="6604" r="97642">
                        <a14:foregroundMark x1="84198" y1="6656" x2="49292" y2="12825"/>
                        <a14:foregroundMark x1="94104" y1="11851" x2="93868" y2="83766"/>
                        <a14:foregroundMark x1="96226" y1="14448" x2="97877" y2="83766"/>
                        <a14:foregroundMark x1="62736" y1="40747" x2="62264" y2="48214"/>
                        <a14:foregroundMark x1="51887" y1="68182" x2="51415" y2="79870"/>
                        <a14:foregroundMark x1="44575" y1="79708" x2="39387" y2="66558"/>
                        <a14:foregroundMark x1="39387" y1="66558" x2="39858" y2="66234"/>
                        <a14:foregroundMark x1="40330" y1="72403" x2="38915" y2="79383"/>
                        <a14:foregroundMark x1="80425" y1="87987" x2="70991" y2="86364"/>
                        <a14:foregroundMark x1="23585" y1="88149" x2="13915" y2="87500"/>
                        <a14:foregroundMark x1="93396" y1="92045" x2="12264" y2="96753"/>
                        <a14:foregroundMark x1="73585" y1="67045" x2="31132" y2="93019"/>
                        <a14:foregroundMark x1="48113" y1="66558" x2="13679" y2="87825"/>
                        <a14:foregroundMark x1="9434" y1="87825" x2="17453" y2="83604"/>
                        <a14:foregroundMark x1="56604" y1="65584" x2="40566" y2="69318"/>
                        <a14:foregroundMark x1="40566" y1="69318" x2="32311" y2="75974"/>
                        <a14:foregroundMark x1="14858" y1="85714" x2="11085" y2="89935"/>
                        <a14:foregroundMark x1="21226" y1="87662" x2="8962" y2="94156"/>
                        <a14:foregroundMark x1="8962" y1="94156" x2="7311" y2="94318"/>
                        <a14:foregroundMark x1="21934" y1="81169" x2="11085" y2="87662"/>
                        <a14:foregroundMark x1="9434" y1="87987" x2="14858" y2="83117"/>
                        <a14:foregroundMark x1="14387" y1="83929" x2="8726" y2="87987"/>
                        <a14:foregroundMark x1="14623" y1="81331" x2="6604" y2="87175"/>
                        <a14:foregroundMark x1="7311" y1="85390" x2="7311" y2="94318"/>
                        <a14:foregroundMark x1="34906" y1="22078" x2="40802" y2="74026"/>
                        <a14:foregroundMark x1="37972" y1="49513" x2="37972" y2="73539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01" y="2004101"/>
            <a:ext cx="3490464" cy="5047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7229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1456AF70-ADB9-5382-50B2-A14604525F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796" b="89806" l="9953" r="89100">
                        <a14:foregroundMark x1="30806" y1="17476" x2="20379" y2="32039"/>
                        <a14:foregroundMark x1="20379" y1="32039" x2="20379" y2="32039"/>
                        <a14:foregroundMark x1="44550" y1="9223" x2="62085" y2="17961"/>
                        <a14:foregroundMark x1="62085" y1="17961" x2="68720" y2="25728"/>
                        <a14:foregroundMark x1="68720" y1="34951" x2="64929" y2="13592"/>
                        <a14:foregroundMark x1="64929" y1="13592" x2="45972" y2="6796"/>
                        <a14:foregroundMark x1="45972" y1="6796" x2="44076" y2="6796"/>
                        <a14:foregroundMark x1="39336" y1="70388" x2="63033" y2="81553"/>
                        <a14:foregroundMark x1="63033" y1="81553" x2="71090" y2="73301"/>
                        <a14:foregroundMark x1="44550" y1="80583" x2="62085" y2="8203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72883" y="2360686"/>
            <a:ext cx="3848172" cy="3756983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74DD2B84-F759-9BB7-7290-BEEA3395330D}"/>
              </a:ext>
            </a:extLst>
          </p:cNvPr>
          <p:cNvSpPr txBox="1"/>
          <p:nvPr/>
        </p:nvSpPr>
        <p:spPr>
          <a:xfrm>
            <a:off x="2629844" y="0"/>
            <a:ext cx="48440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800" dirty="0">
                <a:solidFill>
                  <a:schemeClr val="bg1"/>
                </a:solidFill>
              </a:rPr>
              <a:t>IL COLPO di GENIO</a:t>
            </a:r>
          </a:p>
        </p:txBody>
      </p:sp>
      <p:pic>
        <p:nvPicPr>
          <p:cNvPr id="4" name="Picture 8" descr="Bang Symbol Stock Illustrations – 25,471 Bang Symbol Stock Illustrations,  Vectors &amp; Clipart - Dreamstime">
            <a:extLst>
              <a:ext uri="{FF2B5EF4-FFF2-40B4-BE49-F238E27FC236}">
                <a16:creationId xmlns:a16="http://schemas.microsoft.com/office/drawing/2014/main" id="{B3C44B4C-BC7E-749F-5A47-1EBBA68AB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5250" r="96500">
                        <a14:foregroundMark x1="35500" y1="89000" x2="35125" y2="85375"/>
                        <a14:foregroundMark x1="54125" y1="81750" x2="54125" y2="81750"/>
                        <a14:foregroundMark x1="44250" y1="66375" x2="44250" y2="66375"/>
                        <a14:foregroundMark x1="43125" y1="69000" x2="43125" y2="65750"/>
                        <a14:foregroundMark x1="35125" y1="61625" x2="34125" y2="62375"/>
                        <a14:foregroundMark x1="32625" y1="55500" x2="30000" y2="55875"/>
                        <a14:foregroundMark x1="12500" y1="71125" x2="14000" y2="67125"/>
                        <a14:foregroundMark x1="5250" y1="56250" x2="8875" y2="54375"/>
                        <a14:foregroundMark x1="71250" y1="81000" x2="72000" y2="75125"/>
                        <a14:foregroundMark x1="60750" y1="67500" x2="60750" y2="67500"/>
                        <a14:foregroundMark x1="85125" y1="75125" x2="85125" y2="75125"/>
                        <a14:foregroundMark x1="96500" y1="69000" x2="96500" y2="69000"/>
                        <a14:foregroundMark x1="96125" y1="56875" x2="96125" y2="56875"/>
                        <a14:foregroundMark x1="93500" y1="43750" x2="93500" y2="43750"/>
                        <a14:foregroundMark x1="70250" y1="51125" x2="70250" y2="51125"/>
                        <a14:foregroundMark x1="19500" y1="44875" x2="19500" y2="44875"/>
                        <a14:foregroundMark x1="8500" y1="38000" x2="8500" y2="38000"/>
                        <a14:foregroundMark x1="8500" y1="27000" x2="8500" y2="27000"/>
                        <a14:foregroundMark x1="24250" y1="25500" x2="24250" y2="25500"/>
                        <a14:foregroundMark x1="49000" y1="29875" x2="49000" y2="29875"/>
                        <a14:foregroundMark x1="60750" y1="15000" x2="60750" y2="15000"/>
                        <a14:foregroundMark x1="63625" y1="24875" x2="63625" y2="24875"/>
                        <a14:foregroundMark x1="78250" y1="19000" x2="78250" y2="19000"/>
                        <a14:foregroundMark x1="73125" y1="28875" x2="73125" y2="28875"/>
                        <a14:foregroundMark x1="60750" y1="39000" x2="60750" y2="39000"/>
                        <a14:foregroundMark x1="85875" y1="29875" x2="85875" y2="29875"/>
                        <a14:foregroundMark x1="34750" y1="42000" x2="34750" y2="4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156" y="0"/>
            <a:ext cx="7704578" cy="770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Può includere: Una collezione di fumetti colorati con varie forme e motivi, tra cui stelle, punti e linee. Le bolle sono su uno sfondo blu chiaro.">
            <a:extLst>
              <a:ext uri="{FF2B5EF4-FFF2-40B4-BE49-F238E27FC236}">
                <a16:creationId xmlns:a16="http://schemas.microsoft.com/office/drawing/2014/main" id="{5C7743A6-B934-CFBA-CF29-4370FB652C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154" b="90000" l="9950" r="89924">
                        <a14:foregroundMark x1="18640" y1="10128" x2="24055" y2="18846"/>
                        <a14:foregroundMark x1="30780" y1="30552" x2="30605" y2="30385"/>
                        <a14:foregroundMark x1="20655" y1="7308" x2="20403" y2="6154"/>
                        <a14:backgroundMark x1="33727" y1="32833" x2="35139" y2="33590"/>
                        <a14:backgroundMark x1="30353" y1="31026" x2="32008" y2="31913"/>
                        <a14:backgroundMark x1="52015" y1="36282" x2="55164" y2="49615"/>
                        <a14:backgroundMark x1="34635" y1="32308" x2="28338" y2="250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462" r="62431" b="63478"/>
          <a:stretch>
            <a:fillRect/>
          </a:stretch>
        </p:blipFill>
        <p:spPr bwMode="auto">
          <a:xfrm rot="5400000" flipH="1">
            <a:off x="2352720" y="-2335526"/>
            <a:ext cx="5398266" cy="1152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Può includere: Una collezione di fumetti colorati con varie forme e motivi, tra cui stelle, punti e linee. Le bolle sono su uno sfondo blu chiaro.">
            <a:extLst>
              <a:ext uri="{FF2B5EF4-FFF2-40B4-BE49-F238E27FC236}">
                <a16:creationId xmlns:a16="http://schemas.microsoft.com/office/drawing/2014/main" id="{D4AA0A64-4658-E55C-3147-8695225634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154" b="90000" l="9950" r="89924">
                        <a14:foregroundMark x1="18640" y1="10128" x2="24055" y2="18846"/>
                        <a14:foregroundMark x1="30780" y1="30552" x2="30605" y2="30385"/>
                        <a14:foregroundMark x1="20655" y1="7308" x2="20403" y2="6154"/>
                        <a14:backgroundMark x1="33727" y1="32833" x2="35139" y2="33590"/>
                        <a14:backgroundMark x1="30353" y1="31026" x2="32008" y2="31913"/>
                        <a14:backgroundMark x1="52015" y1="36282" x2="55164" y2="49615"/>
                        <a14:backgroundMark x1="34635" y1="32308" x2="28338" y2="250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192" t="14077" r="79054" b="77712"/>
          <a:stretch>
            <a:fillRect/>
          </a:stretch>
        </p:blipFill>
        <p:spPr bwMode="auto">
          <a:xfrm rot="4865189" flipH="1">
            <a:off x="4036815" y="2275596"/>
            <a:ext cx="510792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8A242914-7765-28EE-A138-043C8CA1BA6C}"/>
              </a:ext>
            </a:extLst>
          </p:cNvPr>
          <p:cNvSpPr txBox="1"/>
          <p:nvPr/>
        </p:nvSpPr>
        <p:spPr>
          <a:xfrm>
            <a:off x="2540319" y="2718866"/>
            <a:ext cx="440993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54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L’e</a:t>
            </a:r>
            <a:r>
              <a:rPr lang="it-IT" sz="5400" i="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spe</a:t>
            </a:r>
            <a:r>
              <a:rPr lang="it-IT" sz="4800" i="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rim</a:t>
            </a:r>
            <a:r>
              <a:rPr lang="it-IT" sz="5400" i="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ento </a:t>
            </a:r>
          </a:p>
          <a:p>
            <a:pPr algn="ctr"/>
            <a:r>
              <a:rPr lang="it-IT" sz="5400" i="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mentale</a:t>
            </a:r>
          </a:p>
        </p:txBody>
      </p:sp>
    </p:spTree>
    <p:extLst>
      <p:ext uri="{BB962C8B-B14F-4D97-AF65-F5344CB8AC3E}">
        <p14:creationId xmlns:p14="http://schemas.microsoft.com/office/powerpoint/2010/main" val="423818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FCF56-4135-3A6C-91F5-A934E5A6D1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cuola di Atene - Wikipedia">
            <a:extLst>
              <a:ext uri="{FF2B5EF4-FFF2-40B4-BE49-F238E27FC236}">
                <a16:creationId xmlns:a16="http://schemas.microsoft.com/office/drawing/2014/main" id="{0DC265AD-B913-E5B1-5A27-4753652CE0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937" r="7671" b="18095"/>
          <a:stretch>
            <a:fillRect/>
          </a:stretch>
        </p:blipFill>
        <p:spPr bwMode="auto">
          <a:xfrm>
            <a:off x="-1345273" y="-2160223"/>
            <a:ext cx="11834545" cy="901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09041D3A-AF82-7A20-136A-938F997B2918}"/>
              </a:ext>
            </a:extLst>
          </p:cNvPr>
          <p:cNvSpPr txBox="1"/>
          <p:nvPr/>
        </p:nvSpPr>
        <p:spPr>
          <a:xfrm>
            <a:off x="2425815" y="-17696"/>
            <a:ext cx="46219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4800" dirty="0">
                <a:solidFill>
                  <a:srgbClr val="FFED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ARISTOTELE…</a:t>
            </a:r>
            <a:endParaRPr lang="en-GB" sz="4800" dirty="0">
              <a:solidFill>
                <a:srgbClr val="FFEDB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2" descr="Scuola di Atene - Wikipedia">
            <a:extLst>
              <a:ext uri="{FF2B5EF4-FFF2-40B4-BE49-F238E27FC236}">
                <a16:creationId xmlns:a16="http://schemas.microsoft.com/office/drawing/2014/main" id="{3D94D9E4-106F-7B97-60FA-E99BC03E04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623" t="42652" r="43424" b="38051"/>
          <a:stretch>
            <a:fillRect/>
          </a:stretch>
        </p:blipFill>
        <p:spPr bwMode="auto">
          <a:xfrm>
            <a:off x="2809645" y="1515579"/>
            <a:ext cx="3853543" cy="579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C880DC0F-147B-525D-3405-783FED8368C8}"/>
              </a:ext>
            </a:extLst>
          </p:cNvPr>
          <p:cNvSpPr txBox="1"/>
          <p:nvPr/>
        </p:nvSpPr>
        <p:spPr>
          <a:xfrm>
            <a:off x="1702890" y="1354893"/>
            <a:ext cx="595808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4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…o</a:t>
            </a:r>
            <a:r>
              <a:rPr lang="it-IT" sz="2400" b="0" i="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sserva correttamente la realtà  visibile                e scrive…</a:t>
            </a:r>
            <a:r>
              <a:rPr lang="it-IT" sz="1600" b="0" i="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                                                   </a:t>
            </a:r>
            <a:endParaRPr lang="en-GB" sz="20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Ludic Ipse Dixit Il Gioco Degli Aforismi It27415 Gioco Di Società Per La Famiglia Per 2 - 6 Giocatori Made In Italy : Amazon.it: Giochi e giocattoli">
            <a:extLst>
              <a:ext uri="{FF2B5EF4-FFF2-40B4-BE49-F238E27FC236}">
                <a16:creationId xmlns:a16="http://schemas.microsoft.com/office/drawing/2014/main" id="{49FB6036-DD6F-8506-61A4-8D964593E7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843" b="92170" l="9843" r="89933">
                        <a14:foregroundMark x1="26174" y1="92170" x2="34452" y2="90157"/>
                        <a14:backgroundMark x1="19016" y1="44519" x2="18121" y2="90380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54222" y="-728639"/>
            <a:ext cx="3357263" cy="3083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B0A1A930-E1D7-F32C-4E99-F059EB5C1F41}"/>
              </a:ext>
            </a:extLst>
          </p:cNvPr>
          <p:cNvSpPr txBox="1"/>
          <p:nvPr/>
        </p:nvSpPr>
        <p:spPr>
          <a:xfrm>
            <a:off x="2565424" y="563609"/>
            <a:ext cx="576577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b="0" i="0" dirty="0">
                <a:solidFill>
                  <a:srgbClr val="FFED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«</a:t>
            </a:r>
            <a:r>
              <a:rPr lang="it-IT" sz="2400" b="0" i="1" dirty="0">
                <a:solidFill>
                  <a:srgbClr val="FFED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il maestro di color che sanno</a:t>
            </a:r>
            <a:r>
              <a:rPr lang="it-IT" sz="2400" b="0" i="0" dirty="0">
                <a:solidFill>
                  <a:srgbClr val="FFED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» </a:t>
            </a:r>
          </a:p>
          <a:p>
            <a:r>
              <a:rPr lang="it-IT" sz="1600" b="0" i="0" dirty="0">
                <a:solidFill>
                  <a:srgbClr val="FFED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                                                                        </a:t>
            </a:r>
            <a:r>
              <a:rPr lang="it-IT" sz="1400" b="0" i="0" dirty="0">
                <a:solidFill>
                  <a:srgbClr val="FFED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(Dante Alighieri</a:t>
            </a:r>
            <a:r>
              <a:rPr lang="it-IT" sz="1600" b="0" i="0" dirty="0">
                <a:solidFill>
                  <a:srgbClr val="FFED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)</a:t>
            </a:r>
            <a:endParaRPr lang="en-GB" sz="2000" dirty="0">
              <a:solidFill>
                <a:srgbClr val="FFEDB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1790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ttangolo 40">
            <a:extLst>
              <a:ext uri="{FF2B5EF4-FFF2-40B4-BE49-F238E27FC236}">
                <a16:creationId xmlns:a16="http://schemas.microsoft.com/office/drawing/2014/main" id="{3506E69F-3D55-C167-B561-AD188CA1A103}"/>
              </a:ext>
            </a:extLst>
          </p:cNvPr>
          <p:cNvSpPr/>
          <p:nvPr/>
        </p:nvSpPr>
        <p:spPr>
          <a:xfrm>
            <a:off x="-267855" y="0"/>
            <a:ext cx="3432791" cy="692727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Picture 2" descr="Sfera piena liscia in ferro diam. 60 mm conf.3 pz">
            <a:extLst>
              <a:ext uri="{FF2B5EF4-FFF2-40B4-BE49-F238E27FC236}">
                <a16:creationId xmlns:a16="http://schemas.microsoft.com/office/drawing/2014/main" id="{3A30F759-5CFE-C039-D37B-27BD1849BF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7481900" y="4736756"/>
            <a:ext cx="624929" cy="61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Sfera piena liscia in ferro diam. 60 mm conf.3 pz">
            <a:extLst>
              <a:ext uri="{FF2B5EF4-FFF2-40B4-BE49-F238E27FC236}">
                <a16:creationId xmlns:a16="http://schemas.microsoft.com/office/drawing/2014/main" id="{A8D8E717-612D-4FD2-D2A7-AFFB723683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237486" y="1256024"/>
            <a:ext cx="1171508" cy="114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Sfera piena liscia in ferro diam. 60 mm conf.3 pz">
            <a:extLst>
              <a:ext uri="{FF2B5EF4-FFF2-40B4-BE49-F238E27FC236}">
                <a16:creationId xmlns:a16="http://schemas.microsoft.com/office/drawing/2014/main" id="{AF442118-3017-5FFE-EDA1-050D770F18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1620153" y="1542654"/>
            <a:ext cx="624929" cy="61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Sfera piena liscia in ferro diam. 60 mm conf.3 pz">
            <a:extLst>
              <a:ext uri="{FF2B5EF4-FFF2-40B4-BE49-F238E27FC236}">
                <a16:creationId xmlns:a16="http://schemas.microsoft.com/office/drawing/2014/main" id="{E9A1CF01-81F6-B822-748F-60D32B91CE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39645" y="3616239"/>
            <a:ext cx="1171508" cy="114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fera piena liscia in ferro diam. 60 mm conf.3 pz">
            <a:extLst>
              <a:ext uri="{FF2B5EF4-FFF2-40B4-BE49-F238E27FC236}">
                <a16:creationId xmlns:a16="http://schemas.microsoft.com/office/drawing/2014/main" id="{A3F81FB4-0993-87A2-103E-0F28B04A95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1638841" y="2753434"/>
            <a:ext cx="624929" cy="61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29FD9F3A-2E3B-DEAA-70CC-FA8166E5DD93}"/>
              </a:ext>
            </a:extLst>
          </p:cNvPr>
          <p:cNvSpPr txBox="1"/>
          <p:nvPr/>
        </p:nvSpPr>
        <p:spPr>
          <a:xfrm>
            <a:off x="561287" y="1565628"/>
            <a:ext cx="6912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latin typeface="Helvetica" panose="020B0604020202020204"/>
                <a:cs typeface="Helvetica" panose="020B0604020202020204"/>
              </a:rPr>
              <a:t>3</a:t>
            </a:r>
            <a:r>
              <a:rPr lang="it-IT" sz="1600" dirty="0">
                <a:latin typeface="Helvetica" panose="020B0604020202020204"/>
                <a:cs typeface="Helvetica" panose="020B0604020202020204"/>
              </a:rPr>
              <a:t>Kg</a:t>
            </a:r>
            <a:endParaRPr lang="en-GB" sz="3600" dirty="0"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124ACF75-E7C7-51AB-2580-6A4645825658}"/>
              </a:ext>
            </a:extLst>
          </p:cNvPr>
          <p:cNvSpPr txBox="1"/>
          <p:nvPr/>
        </p:nvSpPr>
        <p:spPr>
          <a:xfrm>
            <a:off x="1792805" y="1546601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latin typeface="Helvetica" panose="020B0604020202020204"/>
                <a:cs typeface="Helvetica" panose="020B0604020202020204"/>
              </a:rPr>
              <a:t>1</a:t>
            </a:r>
            <a:endParaRPr lang="en-GB" sz="3600" dirty="0"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F43881E3-9DDA-FC30-8010-98F697335268}"/>
              </a:ext>
            </a:extLst>
          </p:cNvPr>
          <p:cNvSpPr txBox="1"/>
          <p:nvPr/>
        </p:nvSpPr>
        <p:spPr>
          <a:xfrm>
            <a:off x="434960" y="3743456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latin typeface="Helvetica" panose="020B0604020202020204"/>
                <a:cs typeface="Helvetica" panose="020B0604020202020204"/>
              </a:rPr>
              <a:t>3</a:t>
            </a:r>
            <a:endParaRPr lang="en-GB" sz="3600" dirty="0"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28FE8AEC-A796-8E0F-0DFC-1054B3A123D8}"/>
              </a:ext>
            </a:extLst>
          </p:cNvPr>
          <p:cNvSpPr txBox="1"/>
          <p:nvPr/>
        </p:nvSpPr>
        <p:spPr>
          <a:xfrm>
            <a:off x="1730732" y="2762270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latin typeface="Helvetica" panose="020B0604020202020204"/>
                <a:cs typeface="Helvetica" panose="020B0604020202020204"/>
              </a:rPr>
              <a:t>1</a:t>
            </a:r>
            <a:endParaRPr lang="en-GB" sz="3600" dirty="0"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F89D012D-A15B-2310-4785-D7CF8C7F9347}"/>
              </a:ext>
            </a:extLst>
          </p:cNvPr>
          <p:cNvSpPr txBox="1"/>
          <p:nvPr/>
        </p:nvSpPr>
        <p:spPr>
          <a:xfrm>
            <a:off x="6492173" y="5747292"/>
            <a:ext cx="2663599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  <a:spcBef>
                <a:spcPts val="900"/>
              </a:spcBef>
              <a:spcAft>
                <a:spcPts val="1200"/>
              </a:spcAft>
            </a:pPr>
            <a:r>
              <a:rPr lang="it-IT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quindi dovrebbero                          cadere                                         più velocemente.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D0FD76EA-6F2D-82CC-FAF0-19481D18AEBC}"/>
              </a:ext>
            </a:extLst>
          </p:cNvPr>
          <p:cNvSpPr txBox="1"/>
          <p:nvPr/>
        </p:nvSpPr>
        <p:spPr>
          <a:xfrm>
            <a:off x="0" y="649954"/>
            <a:ext cx="309585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  <a:spcBef>
                <a:spcPts val="900"/>
              </a:spcBef>
              <a:spcAft>
                <a:spcPts val="1200"/>
              </a:spcAft>
            </a:pPr>
            <a:r>
              <a:rPr lang="it-IT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</a:t>
            </a:r>
            <a:r>
              <a:rPr lang="it-IT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ue corpi, </a:t>
            </a:r>
            <a:r>
              <a:rPr lang="it-IT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                                         </a:t>
            </a:r>
            <a:r>
              <a:rPr lang="it-IT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uno leggero e uno pesante</a:t>
            </a:r>
            <a:r>
              <a:rPr lang="it-IT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:</a:t>
            </a:r>
            <a:endParaRPr lang="it-IT" b="0" i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4830D978-06EA-D41E-0B6B-8F7C7526DAF4}"/>
              </a:ext>
            </a:extLst>
          </p:cNvPr>
          <p:cNvSpPr txBox="1"/>
          <p:nvPr/>
        </p:nvSpPr>
        <p:spPr>
          <a:xfrm>
            <a:off x="3614428" y="-23867"/>
            <a:ext cx="534512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4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</a:t>
            </a:r>
            <a:r>
              <a:rPr lang="it-IT" sz="4000" i="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spe</a:t>
            </a:r>
            <a:r>
              <a:rPr lang="it-IT" sz="3600" i="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rim</a:t>
            </a:r>
            <a:r>
              <a:rPr lang="it-IT" sz="4000" i="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ento mentale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505149C1-58B4-74D6-7FC0-2C355E31EE11}"/>
              </a:ext>
            </a:extLst>
          </p:cNvPr>
          <p:cNvSpPr txBox="1"/>
          <p:nvPr/>
        </p:nvSpPr>
        <p:spPr>
          <a:xfrm>
            <a:off x="3420663" y="656501"/>
            <a:ext cx="2506067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  <a:spcBef>
                <a:spcPts val="900"/>
              </a:spcBef>
              <a:spcAft>
                <a:spcPts val="1200"/>
              </a:spcAft>
            </a:pPr>
            <a:r>
              <a:rPr lang="it-IT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Con i </a:t>
            </a:r>
            <a:r>
              <a:rPr lang="it-IT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due corpi                           l</a:t>
            </a:r>
            <a:r>
              <a:rPr lang="it-IT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egati insieme</a:t>
            </a:r>
          </a:p>
        </p:txBody>
      </p:sp>
      <p:pic>
        <p:nvPicPr>
          <p:cNvPr id="15" name="Picture 2" descr="Sfera piena liscia in ferro diam. 60 mm conf.3 pz">
            <a:extLst>
              <a:ext uri="{FF2B5EF4-FFF2-40B4-BE49-F238E27FC236}">
                <a16:creationId xmlns:a16="http://schemas.microsoft.com/office/drawing/2014/main" id="{8FDBBD98-B76F-955F-C45A-F48C5B3BAC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3521445" y="1194207"/>
            <a:ext cx="1171508" cy="114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Sfera piena liscia in ferro diam. 60 mm conf.3 pz">
            <a:extLst>
              <a:ext uri="{FF2B5EF4-FFF2-40B4-BE49-F238E27FC236}">
                <a16:creationId xmlns:a16="http://schemas.microsoft.com/office/drawing/2014/main" id="{76F8F5E3-9DB1-BA58-52E7-BE16028BA6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4576814" y="1466914"/>
            <a:ext cx="624929" cy="61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Sfera piena liscia in ferro diam. 60 mm conf.3 pz">
            <a:extLst>
              <a:ext uri="{FF2B5EF4-FFF2-40B4-BE49-F238E27FC236}">
                <a16:creationId xmlns:a16="http://schemas.microsoft.com/office/drawing/2014/main" id="{26747970-BBEF-4251-74FE-579444D7DF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3450470" y="2839716"/>
            <a:ext cx="1171508" cy="114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Sfera piena liscia in ferro diam. 60 mm conf.3 pz">
            <a:extLst>
              <a:ext uri="{FF2B5EF4-FFF2-40B4-BE49-F238E27FC236}">
                <a16:creationId xmlns:a16="http://schemas.microsoft.com/office/drawing/2014/main" id="{2FB4826A-CE52-E373-A705-614F119CDA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4505839" y="3112423"/>
            <a:ext cx="624929" cy="61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80E0A9DA-57E3-A36A-C365-8B8CFB12B73D}"/>
              </a:ext>
            </a:extLst>
          </p:cNvPr>
          <p:cNvSpPr txBox="1"/>
          <p:nvPr/>
        </p:nvSpPr>
        <p:spPr>
          <a:xfrm>
            <a:off x="3886626" y="1438688"/>
            <a:ext cx="9669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latin typeface="Helvetica" panose="020B0604020202020204"/>
                <a:cs typeface="Helvetica" panose="020B0604020202020204"/>
              </a:rPr>
              <a:t>3  +</a:t>
            </a:r>
            <a:endParaRPr lang="en-GB" sz="3600" dirty="0"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2FF3377B-FC05-EDD9-9D3C-E566D929C75A}"/>
              </a:ext>
            </a:extLst>
          </p:cNvPr>
          <p:cNvSpPr txBox="1"/>
          <p:nvPr/>
        </p:nvSpPr>
        <p:spPr>
          <a:xfrm>
            <a:off x="4647339" y="1443612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latin typeface="Helvetica" panose="020B0604020202020204"/>
                <a:cs typeface="Helvetica" panose="020B0604020202020204"/>
              </a:rPr>
              <a:t>1</a:t>
            </a:r>
            <a:endParaRPr lang="en-GB" sz="3600" dirty="0"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45B64D10-0172-CF36-1E75-DBEA51951BB2}"/>
              </a:ext>
            </a:extLst>
          </p:cNvPr>
          <p:cNvSpPr txBox="1"/>
          <p:nvPr/>
        </p:nvSpPr>
        <p:spPr>
          <a:xfrm>
            <a:off x="3776476" y="3089737"/>
            <a:ext cx="9669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latin typeface="Helvetica" panose="020B0604020202020204"/>
                <a:cs typeface="Helvetica" panose="020B0604020202020204"/>
              </a:rPr>
              <a:t>3  +</a:t>
            </a:r>
            <a:endParaRPr lang="en-GB" sz="3600" dirty="0"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E5EA8759-AD76-83FE-77C2-A57BC64567C9}"/>
              </a:ext>
            </a:extLst>
          </p:cNvPr>
          <p:cNvSpPr txBox="1"/>
          <p:nvPr/>
        </p:nvSpPr>
        <p:spPr>
          <a:xfrm>
            <a:off x="4593662" y="311242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latin typeface="Helvetica" panose="020B0604020202020204"/>
                <a:cs typeface="Helvetica" panose="020B0604020202020204"/>
              </a:rPr>
              <a:t>1</a:t>
            </a:r>
            <a:endParaRPr lang="en-GB" sz="3600" dirty="0">
              <a:latin typeface="Helvetica" panose="020B0604020202020204"/>
              <a:cs typeface="Helvetica" panose="020B0604020202020204"/>
            </a:endParaRPr>
          </a:p>
        </p:txBody>
      </p:sp>
      <p:pic>
        <p:nvPicPr>
          <p:cNvPr id="23" name="Picture 2" descr="Sfera piena liscia in ferro diam. 60 mm conf.3 pz">
            <a:extLst>
              <a:ext uri="{FF2B5EF4-FFF2-40B4-BE49-F238E27FC236}">
                <a16:creationId xmlns:a16="http://schemas.microsoft.com/office/drawing/2014/main" id="{010B702A-045D-4685-EDA7-E06B0BA442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6477569" y="4549544"/>
            <a:ext cx="1171508" cy="114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2AEF0B8D-6E2E-ED9D-23AC-280F4DF0C113}"/>
              </a:ext>
            </a:extLst>
          </p:cNvPr>
          <p:cNvSpPr txBox="1"/>
          <p:nvPr/>
        </p:nvSpPr>
        <p:spPr>
          <a:xfrm>
            <a:off x="7362735" y="4734901"/>
            <a:ext cx="4903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600" dirty="0">
                <a:latin typeface="Helvetica" panose="020B0604020202020204"/>
                <a:cs typeface="Helvetica" panose="020B0604020202020204"/>
              </a:rPr>
              <a:t>4  </a:t>
            </a:r>
            <a:endParaRPr lang="en-GB" sz="3600" dirty="0">
              <a:latin typeface="Helvetica" panose="020B0604020202020204"/>
              <a:cs typeface="Helvetica" panose="020B0604020202020204"/>
            </a:endParaRPr>
          </a:p>
        </p:txBody>
      </p:sp>
      <p:cxnSp>
        <p:nvCxnSpPr>
          <p:cNvPr id="27" name="Connettore 2 26">
            <a:extLst>
              <a:ext uri="{FF2B5EF4-FFF2-40B4-BE49-F238E27FC236}">
                <a16:creationId xmlns:a16="http://schemas.microsoft.com/office/drawing/2014/main" id="{0CF40AB3-997D-B8C9-1700-9D430D5F5FD6}"/>
              </a:ext>
            </a:extLst>
          </p:cNvPr>
          <p:cNvCxnSpPr>
            <a:cxnSpLocks/>
          </p:cNvCxnSpPr>
          <p:nvPr/>
        </p:nvCxnSpPr>
        <p:spPr>
          <a:xfrm>
            <a:off x="587539" y="2402399"/>
            <a:ext cx="0" cy="1176648"/>
          </a:xfrm>
          <a:prstGeom prst="straightConnector1">
            <a:avLst/>
          </a:prstGeom>
          <a:ln w="190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BDE62A53-0E01-AD52-137A-58F933B6617A}"/>
              </a:ext>
            </a:extLst>
          </p:cNvPr>
          <p:cNvSpPr txBox="1"/>
          <p:nvPr/>
        </p:nvSpPr>
        <p:spPr>
          <a:xfrm>
            <a:off x="563904" y="2657223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  <a:latin typeface="Helvetica" panose="020B0604020202020204"/>
                <a:cs typeface="Helvetica" panose="020B0604020202020204"/>
              </a:rPr>
              <a:t>A</a:t>
            </a:r>
            <a:endParaRPr lang="en-GB" sz="3200" dirty="0">
              <a:solidFill>
                <a:schemeClr val="bg1"/>
              </a:solidFill>
              <a:latin typeface="Helvetica" panose="020B0604020202020204"/>
              <a:cs typeface="Helvetica" panose="020B0604020202020204"/>
            </a:endParaRPr>
          </a:p>
        </p:txBody>
      </p:sp>
      <p:cxnSp>
        <p:nvCxnSpPr>
          <p:cNvPr id="30" name="Connettore 2 29">
            <a:extLst>
              <a:ext uri="{FF2B5EF4-FFF2-40B4-BE49-F238E27FC236}">
                <a16:creationId xmlns:a16="http://schemas.microsoft.com/office/drawing/2014/main" id="{68473C27-8FF9-30AB-FF02-8999BAA5EE07}"/>
              </a:ext>
            </a:extLst>
          </p:cNvPr>
          <p:cNvCxnSpPr>
            <a:cxnSpLocks/>
          </p:cNvCxnSpPr>
          <p:nvPr/>
        </p:nvCxnSpPr>
        <p:spPr>
          <a:xfrm flipH="1">
            <a:off x="1932617" y="2256852"/>
            <a:ext cx="15455" cy="426836"/>
          </a:xfrm>
          <a:prstGeom prst="straightConnector1">
            <a:avLst/>
          </a:prstGeom>
          <a:ln w="190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ttore 2 30">
            <a:extLst>
              <a:ext uri="{FF2B5EF4-FFF2-40B4-BE49-F238E27FC236}">
                <a16:creationId xmlns:a16="http://schemas.microsoft.com/office/drawing/2014/main" id="{CD5C9E77-1C8D-2B43-63F8-7D9165A82C7D}"/>
              </a:ext>
            </a:extLst>
          </p:cNvPr>
          <p:cNvCxnSpPr>
            <a:cxnSpLocks/>
          </p:cNvCxnSpPr>
          <p:nvPr/>
        </p:nvCxnSpPr>
        <p:spPr>
          <a:xfrm>
            <a:off x="4408741" y="2271604"/>
            <a:ext cx="0" cy="568112"/>
          </a:xfrm>
          <a:prstGeom prst="straightConnector1">
            <a:avLst/>
          </a:prstGeom>
          <a:ln w="190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ttore 2 31">
            <a:extLst>
              <a:ext uri="{FF2B5EF4-FFF2-40B4-BE49-F238E27FC236}">
                <a16:creationId xmlns:a16="http://schemas.microsoft.com/office/drawing/2014/main" id="{C127C100-A5B5-4E1E-0F55-ECA53D3F264C}"/>
              </a:ext>
            </a:extLst>
          </p:cNvPr>
          <p:cNvCxnSpPr>
            <a:cxnSpLocks/>
          </p:cNvCxnSpPr>
          <p:nvPr/>
        </p:nvCxnSpPr>
        <p:spPr>
          <a:xfrm>
            <a:off x="7144324" y="2251789"/>
            <a:ext cx="67059" cy="2297755"/>
          </a:xfrm>
          <a:prstGeom prst="straightConnector1">
            <a:avLst/>
          </a:prstGeom>
          <a:ln w="190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CasellaDiTesto 34">
            <a:extLst>
              <a:ext uri="{FF2B5EF4-FFF2-40B4-BE49-F238E27FC236}">
                <a16:creationId xmlns:a16="http://schemas.microsoft.com/office/drawing/2014/main" id="{8B65B576-81EA-16D5-B468-BDF4E33B08E1}"/>
              </a:ext>
            </a:extLst>
          </p:cNvPr>
          <p:cNvSpPr txBox="1"/>
          <p:nvPr/>
        </p:nvSpPr>
        <p:spPr>
          <a:xfrm>
            <a:off x="1984068" y="2123104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  <a:latin typeface="Helvetica" panose="020B0604020202020204"/>
                <a:cs typeface="Helvetica" panose="020B0604020202020204"/>
              </a:rPr>
              <a:t>B</a:t>
            </a:r>
            <a:endParaRPr lang="en-GB" sz="3200" dirty="0">
              <a:solidFill>
                <a:schemeClr val="bg1"/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B2C63877-F26F-467D-9624-3B0FC7E8FACD}"/>
              </a:ext>
            </a:extLst>
          </p:cNvPr>
          <p:cNvSpPr txBox="1"/>
          <p:nvPr/>
        </p:nvSpPr>
        <p:spPr>
          <a:xfrm>
            <a:off x="4394919" y="2200054"/>
            <a:ext cx="869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  <a:latin typeface="Helvetica" panose="020B0604020202020204"/>
                <a:cs typeface="Helvetica" panose="020B0604020202020204"/>
              </a:rPr>
              <a:t>A-B</a:t>
            </a:r>
            <a:endParaRPr lang="en-GB" sz="3200" dirty="0">
              <a:solidFill>
                <a:schemeClr val="bg1"/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F184318D-E3B2-9FEA-143F-1A2BF99D4608}"/>
              </a:ext>
            </a:extLst>
          </p:cNvPr>
          <p:cNvSpPr txBox="1"/>
          <p:nvPr/>
        </p:nvSpPr>
        <p:spPr>
          <a:xfrm>
            <a:off x="7140733" y="2778479"/>
            <a:ext cx="9733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  <a:latin typeface="Helvetica" panose="020B0604020202020204"/>
                <a:cs typeface="Helvetica" panose="020B0604020202020204"/>
              </a:rPr>
              <a:t>A+B</a:t>
            </a:r>
            <a:endParaRPr lang="en-GB" sz="3200" dirty="0">
              <a:solidFill>
                <a:schemeClr val="bg1"/>
              </a:solidFill>
              <a:latin typeface="Helvetica" panose="020B0604020202020204"/>
              <a:cs typeface="Helvetica" panose="020B0604020202020204"/>
            </a:endParaRPr>
          </a:p>
        </p:txBody>
      </p:sp>
      <p:pic>
        <p:nvPicPr>
          <p:cNvPr id="39" name="Picture 2" descr="Sfera piena liscia in ferro diam. 60 mm conf.3 pz">
            <a:extLst>
              <a:ext uri="{FF2B5EF4-FFF2-40B4-BE49-F238E27FC236}">
                <a16:creationId xmlns:a16="http://schemas.microsoft.com/office/drawing/2014/main" id="{647B36E6-7019-87F8-F496-E6F97C2E1E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6492173" y="1139813"/>
            <a:ext cx="1171508" cy="114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Sfera piena liscia in ferro diam. 60 mm conf.3 pz">
            <a:extLst>
              <a:ext uri="{FF2B5EF4-FFF2-40B4-BE49-F238E27FC236}">
                <a16:creationId xmlns:a16="http://schemas.microsoft.com/office/drawing/2014/main" id="{84D2DD2D-C151-8853-3020-83387CA148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77" b="89677" l="10000" r="93000">
                        <a14:foregroundMark x1="88833" y1="34409" x2="90500" y2="63871"/>
                        <a14:foregroundMark x1="93500" y1="42366" x2="93000" y2="53763"/>
                        <a14:foregroundMark x1="93000" y1="53763" x2="92500" y2="554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6" t="20603" r="4625" b="21152"/>
          <a:stretch>
            <a:fillRect/>
          </a:stretch>
        </p:blipFill>
        <p:spPr bwMode="auto">
          <a:xfrm>
            <a:off x="7504510" y="1412520"/>
            <a:ext cx="624929" cy="61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CasellaDiTesto 43">
            <a:extLst>
              <a:ext uri="{FF2B5EF4-FFF2-40B4-BE49-F238E27FC236}">
                <a16:creationId xmlns:a16="http://schemas.microsoft.com/office/drawing/2014/main" id="{7AB72171-8D02-2160-10C9-63B5604E6AEB}"/>
              </a:ext>
            </a:extLst>
          </p:cNvPr>
          <p:cNvSpPr txBox="1"/>
          <p:nvPr/>
        </p:nvSpPr>
        <p:spPr>
          <a:xfrm>
            <a:off x="7372027" y="1408434"/>
            <a:ext cx="624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600" dirty="0">
                <a:latin typeface="Helvetica" panose="020B0604020202020204"/>
                <a:cs typeface="Helvetica" panose="020B0604020202020204"/>
              </a:rPr>
              <a:t>4  </a:t>
            </a:r>
            <a:endParaRPr lang="en-GB" sz="3600" dirty="0"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45" name="CasellaDiTesto 44">
            <a:extLst>
              <a:ext uri="{FF2B5EF4-FFF2-40B4-BE49-F238E27FC236}">
                <a16:creationId xmlns:a16="http://schemas.microsoft.com/office/drawing/2014/main" id="{229CB7F5-BAD5-B5B4-6352-050ADECDCCF9}"/>
              </a:ext>
            </a:extLst>
          </p:cNvPr>
          <p:cNvSpPr txBox="1"/>
          <p:nvPr/>
        </p:nvSpPr>
        <p:spPr>
          <a:xfrm>
            <a:off x="561287" y="5729712"/>
            <a:ext cx="2145356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  <a:spcBef>
                <a:spcPts val="900"/>
              </a:spcBef>
              <a:spcAft>
                <a:spcPts val="1200"/>
              </a:spcAft>
            </a:pPr>
            <a:r>
              <a:rPr lang="it-IT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il pesante cade </a:t>
            </a:r>
            <a:r>
              <a:rPr lang="it-IT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                     </a:t>
            </a:r>
            <a:r>
              <a:rPr lang="it-IT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più velocemente                                                   d</a:t>
            </a:r>
            <a:r>
              <a:rPr lang="it-IT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 quello leggero</a:t>
            </a:r>
            <a:r>
              <a:rPr lang="it-IT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.</a:t>
            </a:r>
          </a:p>
        </p:txBody>
      </p:sp>
      <p:sp>
        <p:nvSpPr>
          <p:cNvPr id="46" name="CasellaDiTesto 45">
            <a:extLst>
              <a:ext uri="{FF2B5EF4-FFF2-40B4-BE49-F238E27FC236}">
                <a16:creationId xmlns:a16="http://schemas.microsoft.com/office/drawing/2014/main" id="{82692D16-37F6-2C61-72DB-AEB7CBBF235A}"/>
              </a:ext>
            </a:extLst>
          </p:cNvPr>
          <p:cNvSpPr txBox="1"/>
          <p:nvPr/>
        </p:nvSpPr>
        <p:spPr>
          <a:xfrm>
            <a:off x="3490373" y="5738968"/>
            <a:ext cx="2506067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  <a:spcBef>
                <a:spcPts val="900"/>
              </a:spcBef>
              <a:spcAft>
                <a:spcPts val="1200"/>
              </a:spcAft>
            </a:pPr>
            <a:r>
              <a:rPr lang="it-IT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</a:t>
            </a:r>
            <a:r>
              <a:rPr lang="it-IT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 corpo leggero</a:t>
            </a:r>
            <a:r>
              <a:rPr lang="it-IT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dov</a:t>
            </a:r>
            <a:r>
              <a:rPr lang="it-IT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rebbe rallentare                               quello pesante.</a:t>
            </a:r>
          </a:p>
        </p:txBody>
      </p:sp>
      <p:sp>
        <p:nvSpPr>
          <p:cNvPr id="47" name="CasellaDiTesto 46">
            <a:extLst>
              <a:ext uri="{FF2B5EF4-FFF2-40B4-BE49-F238E27FC236}">
                <a16:creationId xmlns:a16="http://schemas.microsoft.com/office/drawing/2014/main" id="{CB536A78-7DD0-681D-E1B1-82C9DAB2B2D2}"/>
              </a:ext>
            </a:extLst>
          </p:cNvPr>
          <p:cNvSpPr txBox="1"/>
          <p:nvPr/>
        </p:nvSpPr>
        <p:spPr>
          <a:xfrm>
            <a:off x="5839887" y="665701"/>
            <a:ext cx="328402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  <a:spcBef>
                <a:spcPts val="900"/>
              </a:spcBef>
              <a:spcAft>
                <a:spcPts val="1200"/>
              </a:spcAft>
            </a:pPr>
            <a:r>
              <a:rPr lang="it-IT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T</a:t>
            </a:r>
            <a:r>
              <a:rPr lang="it-IT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uttavia, insieme pesano più di quello pesante da solo</a:t>
            </a:r>
          </a:p>
        </p:txBody>
      </p:sp>
      <p:sp>
        <p:nvSpPr>
          <p:cNvPr id="55" name="CasellaDiTesto 54">
            <a:extLst>
              <a:ext uri="{FF2B5EF4-FFF2-40B4-BE49-F238E27FC236}">
                <a16:creationId xmlns:a16="http://schemas.microsoft.com/office/drawing/2014/main" id="{5F6B1CB4-1212-4C23-568D-E5329AA15574}"/>
              </a:ext>
            </a:extLst>
          </p:cNvPr>
          <p:cNvSpPr txBox="1"/>
          <p:nvPr/>
        </p:nvSpPr>
        <p:spPr>
          <a:xfrm rot="20270121">
            <a:off x="-44111" y="2301571"/>
            <a:ext cx="8899877" cy="230832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Conclusione: due corpi cadono alla stessa velocità </a:t>
            </a:r>
          </a:p>
          <a:p>
            <a:pPr algn="ctr"/>
            <a:r>
              <a:rPr lang="it-IT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indipendentemente dal loro peso</a:t>
            </a:r>
            <a:endParaRPr lang="en-GB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L’ASSUNTO DI ARISTOTELE</a:t>
            </a:r>
          </a:p>
          <a:p>
            <a:pPr algn="ctr"/>
            <a:r>
              <a:rPr lang="it-IT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 È ERRATO</a:t>
            </a:r>
            <a:endParaRPr lang="en-GB" sz="4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4AE0CE2C-54E1-06D4-65BE-3E9D3B7CD2FE}"/>
              </a:ext>
            </a:extLst>
          </p:cNvPr>
          <p:cNvSpPr txBox="1"/>
          <p:nvPr/>
        </p:nvSpPr>
        <p:spPr>
          <a:xfrm>
            <a:off x="181637" y="50800"/>
            <a:ext cx="2323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000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Aristotele</a:t>
            </a:r>
            <a:endParaRPr lang="en-GB" sz="4000" dirty="0">
              <a:solidFill>
                <a:schemeClr val="accent4">
                  <a:lumMod val="60000"/>
                  <a:lumOff val="40000"/>
                </a:schemeClr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37" name="CasellaDiTesto 36">
            <a:extLst>
              <a:ext uri="{FF2B5EF4-FFF2-40B4-BE49-F238E27FC236}">
                <a16:creationId xmlns:a16="http://schemas.microsoft.com/office/drawing/2014/main" id="{890944C7-70BF-7DE9-112E-333CAF4E6350}"/>
              </a:ext>
            </a:extLst>
          </p:cNvPr>
          <p:cNvSpPr txBox="1"/>
          <p:nvPr/>
        </p:nvSpPr>
        <p:spPr>
          <a:xfrm>
            <a:off x="4572000" y="4025484"/>
            <a:ext cx="534512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i="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Galileo contesta </a:t>
            </a:r>
          </a:p>
          <a:p>
            <a:pPr algn="ctr"/>
            <a:r>
              <a:rPr lang="it-IT" sz="2800" i="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questo assunto con un…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7F23757B-B287-B1C5-029C-33749DC0C6E6}"/>
              </a:ext>
            </a:extLst>
          </p:cNvPr>
          <p:cNvSpPr txBox="1"/>
          <p:nvPr/>
        </p:nvSpPr>
        <p:spPr>
          <a:xfrm>
            <a:off x="73936" y="-18851"/>
            <a:ext cx="10214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dirty="0">
                <a:solidFill>
                  <a:schemeClr val="bg1"/>
                </a:solidFill>
                <a:latin typeface="Helvetica" panose="020B0604020202020204"/>
                <a:cs typeface="Helvetica" panose="020B0604020202020204"/>
              </a:rPr>
              <a:t>Assunto di</a:t>
            </a:r>
            <a:endParaRPr lang="en-GB" sz="1400" dirty="0">
              <a:solidFill>
                <a:schemeClr val="bg1"/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26" name="Fumetto: ovale 25">
            <a:extLst>
              <a:ext uri="{FF2B5EF4-FFF2-40B4-BE49-F238E27FC236}">
                <a16:creationId xmlns:a16="http://schemas.microsoft.com/office/drawing/2014/main" id="{53C58703-ECAD-0B02-1DBC-85257EF09F10}"/>
              </a:ext>
            </a:extLst>
          </p:cNvPr>
          <p:cNvSpPr/>
          <p:nvPr/>
        </p:nvSpPr>
        <p:spPr>
          <a:xfrm>
            <a:off x="3435482" y="11008"/>
            <a:ext cx="1918873" cy="769440"/>
          </a:xfrm>
          <a:prstGeom prst="wedgeEllipseCallout">
            <a:avLst>
              <a:gd name="adj1" fmla="val 91220"/>
              <a:gd name="adj2" fmla="val 144818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/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2AAEE3E0-D009-5655-9B57-F6D3B4DF9EB7}"/>
              </a:ext>
            </a:extLst>
          </p:cNvPr>
          <p:cNvSpPr txBox="1"/>
          <p:nvPr/>
        </p:nvSpPr>
        <p:spPr>
          <a:xfrm>
            <a:off x="3491622" y="74093"/>
            <a:ext cx="47625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Ipse dixit</a:t>
            </a:r>
            <a:endParaRPr lang="en-GB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pic>
        <p:nvPicPr>
          <p:cNvPr id="33" name="Picture 10" descr="Personaggio cartoon Aristotele. Illustrazione vettoriale. Collezione Storia  bambini Immagine e Vettoriale - Alamy">
            <a:extLst>
              <a:ext uri="{FF2B5EF4-FFF2-40B4-BE49-F238E27FC236}">
                <a16:creationId xmlns:a16="http://schemas.microsoft.com/office/drawing/2014/main" id="{D2302A3F-D41F-4166-D5A1-0D0F425AF0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10" b="91441" l="10000" r="90000">
                        <a14:foregroundMark x1="74667" y1="55180" x2="63333" y2="61261"/>
                        <a14:foregroundMark x1="61333" y1="90090" x2="76000" y2="91441"/>
                        <a14:foregroundMark x1="63333" y1="53604" x2="68000" y2="52477"/>
                        <a14:foregroundMark x1="53000" y1="62162" x2="54333" y2="65991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989" t="46094" b="6055"/>
          <a:stretch>
            <a:fillRect/>
          </a:stretch>
        </p:blipFill>
        <p:spPr bwMode="auto">
          <a:xfrm>
            <a:off x="5103257" y="473743"/>
            <a:ext cx="2328340" cy="3363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6" descr="Galileo Galilei Vector Graphics Bundle - FriendlyStock">
            <a:extLst>
              <a:ext uri="{FF2B5EF4-FFF2-40B4-BE49-F238E27FC236}">
                <a16:creationId xmlns:a16="http://schemas.microsoft.com/office/drawing/2014/main" id="{C8C9D5D0-6A47-67E7-24BD-B6AA3A9873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7000" b="98500" l="2500" r="25000">
                        <a14:foregroundMark x1="8500" y1="71833" x2="9000" y2="73000"/>
                        <a14:foregroundMark x1="15583" y1="70000" x2="19750" y2="69083"/>
                        <a14:foregroundMark x1="19583" y1="67917" x2="16167" y2="67083"/>
                        <a14:foregroundMark x1="15583" y1="98417" x2="16083" y2="93500"/>
                        <a14:foregroundMark x1="21167" y1="98583" x2="20417" y2="93833"/>
                        <a14:foregroundMark x1="23750" y1="87750" x2="22417" y2="79500"/>
                        <a14:foregroundMark x1="22417" y1="79500" x2="20833" y2="77583"/>
                        <a14:foregroundMark x1="25000" y1="82833" x2="24167" y2="85750"/>
                        <a14:foregroundMark x1="14083" y1="79833" x2="14500" y2="79083"/>
                        <a14:foregroundMark x1="9417" y1="72000" x2="9917" y2="7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6667" r="73724"/>
          <a:stretch>
            <a:fillRect/>
          </a:stretch>
        </p:blipFill>
        <p:spPr bwMode="auto">
          <a:xfrm flipH="1">
            <a:off x="3616812" y="3707653"/>
            <a:ext cx="2506066" cy="2958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917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24" grpId="0"/>
      <p:bldP spid="29" grpId="0"/>
      <p:bldP spid="35" grpId="0"/>
      <p:bldP spid="36" grpId="0"/>
      <p:bldP spid="38" grpId="0"/>
      <p:bldP spid="44" grpId="0"/>
      <p:bldP spid="45" grpId="0"/>
      <p:bldP spid="46" grpId="0"/>
      <p:bldP spid="47" grpId="0"/>
      <p:bldP spid="55" grpId="0" animBg="1"/>
      <p:bldP spid="37" grpId="0"/>
      <p:bldP spid="37" grpId="1"/>
      <p:bldP spid="26" grpId="0" animBg="1"/>
      <p:bldP spid="26" grpId="1" animBg="1"/>
      <p:bldP spid="28" grpId="0"/>
      <p:bldP spid="28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erdy Einstein sticking tongue out E=mc2 Physics Teacher Pretty Good: Daily Planner Notepad To Do Schedule, Medium 6x9 Inches, 120 Pages, Printed Cover : Coco, David: Amazon.it: Libri">
            <a:extLst>
              <a:ext uri="{FF2B5EF4-FFF2-40B4-BE49-F238E27FC236}">
                <a16:creationId xmlns:a16="http://schemas.microsoft.com/office/drawing/2014/main" id="{447B0E0C-6A8E-477C-2069-B45A03C7E2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227" b="89580" l="4932" r="94795">
                        <a14:foregroundMark x1="12055" y1="81353" x2="12055" y2="89031"/>
                        <a14:foregroundMark x1="28493" y1="85558" x2="39178" y2="86837"/>
                        <a14:foregroundMark x1="52603" y1="88300" x2="75616" y2="86106"/>
                        <a14:foregroundMark x1="75616" y1="86106" x2="74521" y2="86106"/>
                        <a14:foregroundMark x1="91781" y1="57404" x2="89589" y2="41865"/>
                        <a14:foregroundMark x1="92603" y1="57404" x2="95616" y2="49177"/>
                        <a14:foregroundMark x1="93699" y1="43693" x2="90959" y2="39671"/>
                        <a14:foregroundMark x1="83562" y1="35101" x2="78082" y2="22852"/>
                        <a14:foregroundMark x1="78082" y1="22852" x2="65479" y2="12249"/>
                        <a14:foregroundMark x1="65479" y1="12249" x2="48219" y2="9506"/>
                        <a14:foregroundMark x1="48219" y1="9506" x2="44658" y2="9872"/>
                        <a14:foregroundMark x1="34521" y1="16819" x2="19452" y2="25777"/>
                        <a14:foregroundMark x1="19452" y1="25777" x2="9589" y2="37660"/>
                        <a14:foregroundMark x1="9589" y1="37660" x2="9041" y2="41133"/>
                        <a14:foregroundMark x1="21096" y1="26325" x2="28219" y2="17367"/>
                        <a14:foregroundMark x1="28219" y1="17367" x2="35616" y2="13711"/>
                        <a14:foregroundMark x1="27397" y1="8227" x2="27397" y2="14077"/>
                        <a14:foregroundMark x1="29589" y1="10055" x2="27123" y2="10786"/>
                        <a14:foregroundMark x1="67397" y1="12980" x2="70685" y2="15722"/>
                        <a14:foregroundMark x1="93151" y1="46435" x2="80000" y2="22121"/>
                        <a14:foregroundMark x1="80000" y1="22121" x2="78082" y2="21024"/>
                        <a14:foregroundMark x1="93973" y1="42230" x2="85205" y2="29799"/>
                        <a14:foregroundMark x1="85205" y1="29799" x2="79726" y2="25777"/>
                        <a14:foregroundMark x1="13973" y1="41316" x2="15890" y2="47349"/>
                        <a14:foregroundMark x1="10411" y1="38391" x2="11233" y2="50457"/>
                        <a14:foregroundMark x1="4932" y1="32358" x2="9041" y2="31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981" y="1926597"/>
            <a:ext cx="3242029" cy="485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5FDDE323-AA30-300A-0CCF-61C3F1C8C96A}"/>
              </a:ext>
            </a:extLst>
          </p:cNvPr>
          <p:cNvSpPr txBox="1"/>
          <p:nvPr/>
        </p:nvSpPr>
        <p:spPr>
          <a:xfrm>
            <a:off x="702384" y="405999"/>
            <a:ext cx="81319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300 anni dopo</a:t>
            </a:r>
          </a:p>
          <a:p>
            <a:pPr algn="ctr"/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Gli </a:t>
            </a:r>
            <a:r>
              <a:rPr lang="it-IT" sz="3600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esperimenti mentali </a:t>
            </a:r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sono stati </a:t>
            </a:r>
          </a:p>
          <a:p>
            <a:pPr algn="ctr"/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lo strumento principale con cui 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DBCCA561-063A-3F37-00F9-96B93DCE9070}"/>
              </a:ext>
            </a:extLst>
          </p:cNvPr>
          <p:cNvSpPr txBox="1"/>
          <p:nvPr/>
        </p:nvSpPr>
        <p:spPr>
          <a:xfrm>
            <a:off x="702384" y="2013736"/>
            <a:ext cx="81319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4400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Albert Einstein </a:t>
            </a:r>
          </a:p>
          <a:p>
            <a:pPr algn="ctr"/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ha rivoluzionato la fisica moderna</a:t>
            </a:r>
            <a:endParaRPr lang="it-IT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4910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C7858610-050C-04C1-7B43-DC08CA69D8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052" y="642937"/>
            <a:ext cx="9144000" cy="621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70A4E0CC-D8C3-A6E4-C459-78A937FFC8C9}"/>
              </a:ext>
            </a:extLst>
          </p:cNvPr>
          <p:cNvSpPr txBox="1"/>
          <p:nvPr/>
        </p:nvSpPr>
        <p:spPr>
          <a:xfrm>
            <a:off x="-250520" y="1361346"/>
            <a:ext cx="93694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Missione Apollo 15</a:t>
            </a:r>
            <a:endParaRPr lang="it-IT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5EE0A194-EF60-D14D-9A75-2A9A2D237AFA}"/>
              </a:ext>
            </a:extLst>
          </p:cNvPr>
          <p:cNvSpPr txBox="1"/>
          <p:nvPr/>
        </p:nvSpPr>
        <p:spPr>
          <a:xfrm>
            <a:off x="-25052" y="0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400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 1971 </a:t>
            </a:r>
            <a:r>
              <a:rPr lang="it-IT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l’esperimento mentale di Galileo viene testato nello spazio </a:t>
            </a:r>
            <a:endParaRPr lang="en-GB" sz="4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79516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isica omaggio dalla luna al genio pisano Galileo Galilei. - Faber Decio (480p)">
            <a:hlinkClick r:id="" action="ppaction://media"/>
            <a:extLst>
              <a:ext uri="{FF2B5EF4-FFF2-40B4-BE49-F238E27FC236}">
                <a16:creationId xmlns:a16="http://schemas.microsoft.com/office/drawing/2014/main" id="{A82AD7AF-646B-15C5-A606-48E7725E26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0195" y="883510"/>
            <a:ext cx="7965986" cy="5974490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4EB5B9E4-3146-80F4-FC79-4F19F8F322C8}"/>
              </a:ext>
            </a:extLst>
          </p:cNvPr>
          <p:cNvSpPr txBox="1"/>
          <p:nvPr/>
        </p:nvSpPr>
        <p:spPr>
          <a:xfrm>
            <a:off x="74644" y="107495"/>
            <a:ext cx="91440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L'astronauta Scott sulla Luna </a:t>
            </a:r>
          </a:p>
          <a:p>
            <a:pPr algn="ctr"/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 cadere simultaneamente un martello e una piuma</a:t>
            </a:r>
            <a:r>
              <a:rPr lang="it-IT" sz="2400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oogle Sans"/>
              </a:rPr>
              <a:t>. </a:t>
            </a:r>
            <a:endParaRPr lang="en-GB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r/space - L'Anima della Luna">
            <a:extLst>
              <a:ext uri="{FF2B5EF4-FFF2-40B4-BE49-F238E27FC236}">
                <a16:creationId xmlns:a16="http://schemas.microsoft.com/office/drawing/2014/main" id="{34E3E159-85EA-B375-0A75-458AA79720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52" t="28706" r="11514" b="18618"/>
          <a:stretch>
            <a:fillRect/>
          </a:stretch>
        </p:blipFill>
        <p:spPr bwMode="auto">
          <a:xfrm>
            <a:off x="2779301" y="1175771"/>
            <a:ext cx="2516815" cy="25466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8F33E5E9-A08B-B4DA-E4CE-321958CD63C2}"/>
              </a:ext>
            </a:extLst>
          </p:cNvPr>
          <p:cNvSpPr txBox="1"/>
          <p:nvPr/>
        </p:nvSpPr>
        <p:spPr>
          <a:xfrm>
            <a:off x="1026114" y="4188103"/>
            <a:ext cx="68595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Galileo                         aveva </a:t>
            </a:r>
          </a:p>
          <a:p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                                   ragione</a:t>
            </a: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pic>
        <p:nvPicPr>
          <p:cNvPr id="8" name="Picture 2" descr="r/space - L'Anima della Luna">
            <a:extLst>
              <a:ext uri="{FF2B5EF4-FFF2-40B4-BE49-F238E27FC236}">
                <a16:creationId xmlns:a16="http://schemas.microsoft.com/office/drawing/2014/main" id="{C3FF380D-5822-809C-B0CD-FF0C1C3818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52" t="28706" r="11514" b="18618"/>
          <a:stretch>
            <a:fillRect/>
          </a:stretch>
        </p:blipFill>
        <p:spPr bwMode="auto">
          <a:xfrm>
            <a:off x="2880401" y="2449071"/>
            <a:ext cx="2516815" cy="25466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r/space - L'Anima della Luna">
            <a:extLst>
              <a:ext uri="{FF2B5EF4-FFF2-40B4-BE49-F238E27FC236}">
                <a16:creationId xmlns:a16="http://schemas.microsoft.com/office/drawing/2014/main" id="{FDDFC783-5D5F-FA66-7967-A7552A0818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52" t="28706" r="11514" b="18618"/>
          <a:stretch>
            <a:fillRect/>
          </a:stretch>
        </p:blipFill>
        <p:spPr bwMode="auto">
          <a:xfrm>
            <a:off x="2978947" y="3722371"/>
            <a:ext cx="2516815" cy="25466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Connettore 2 5">
            <a:extLst>
              <a:ext uri="{FF2B5EF4-FFF2-40B4-BE49-F238E27FC236}">
                <a16:creationId xmlns:a16="http://schemas.microsoft.com/office/drawing/2014/main" id="{6D95EF87-74B0-99FA-E23D-095CA4703632}"/>
              </a:ext>
            </a:extLst>
          </p:cNvPr>
          <p:cNvCxnSpPr>
            <a:cxnSpLocks/>
          </p:cNvCxnSpPr>
          <p:nvPr/>
        </p:nvCxnSpPr>
        <p:spPr>
          <a:xfrm flipH="1" flipV="1">
            <a:off x="4816889" y="4160110"/>
            <a:ext cx="1357746" cy="584718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onnettore 2 6">
            <a:extLst>
              <a:ext uri="{FF2B5EF4-FFF2-40B4-BE49-F238E27FC236}">
                <a16:creationId xmlns:a16="http://schemas.microsoft.com/office/drawing/2014/main" id="{E3040001-AAA7-DE6A-27C5-6425A191FB42}"/>
              </a:ext>
            </a:extLst>
          </p:cNvPr>
          <p:cNvCxnSpPr>
            <a:cxnSpLocks/>
          </p:cNvCxnSpPr>
          <p:nvPr/>
        </p:nvCxnSpPr>
        <p:spPr>
          <a:xfrm flipH="1">
            <a:off x="5080126" y="4744828"/>
            <a:ext cx="1094509" cy="1070900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6844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0" descr="12点のHans Lippersheyのストックフォト、写真、画像 - Getty Images">
            <a:extLst>
              <a:ext uri="{FF2B5EF4-FFF2-40B4-BE49-F238E27FC236}">
                <a16:creationId xmlns:a16="http://schemas.microsoft.com/office/drawing/2014/main" id="{CE1568AA-4B35-90AD-014A-06963D9260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31" t="3800" r="6785" b="37231"/>
          <a:stretch>
            <a:fillRect/>
          </a:stretch>
        </p:blipFill>
        <p:spPr bwMode="auto">
          <a:xfrm>
            <a:off x="-609141" y="970385"/>
            <a:ext cx="9779269" cy="588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3E6B50C6-535C-1904-7759-8E7B2D790A40}"/>
              </a:ext>
            </a:extLst>
          </p:cNvPr>
          <p:cNvSpPr txBox="1"/>
          <p:nvPr/>
        </p:nvSpPr>
        <p:spPr>
          <a:xfrm>
            <a:off x="-26129" y="-94319"/>
            <a:ext cx="914400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4000" b="1" dirty="0">
                <a:solidFill>
                  <a:schemeClr val="bg1"/>
                </a:solidFill>
              </a:rPr>
              <a:t>1608</a:t>
            </a:r>
            <a:r>
              <a:rPr lang="it-IT" sz="2800" dirty="0">
                <a:solidFill>
                  <a:schemeClr val="bg1"/>
                </a:solidFill>
              </a:rPr>
              <a:t>: in Olanda, </a:t>
            </a:r>
            <a:r>
              <a:rPr lang="it-IT" sz="2800" dirty="0" err="1">
                <a:solidFill>
                  <a:schemeClr val="bg1"/>
                </a:solidFill>
              </a:rPr>
              <a:t>Lippershey</a:t>
            </a:r>
            <a:r>
              <a:rPr lang="it-IT" sz="2800" dirty="0">
                <a:solidFill>
                  <a:schemeClr val="bg1"/>
                </a:solidFill>
              </a:rPr>
              <a:t>, inventa un «occhiale» che ingrandiva circa 3 volte per vedere da lontano: 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78D2731B-C67B-9A49-B584-CEBBBFAE8093}"/>
              </a:ext>
            </a:extLst>
          </p:cNvPr>
          <p:cNvSpPr txBox="1"/>
          <p:nvPr/>
        </p:nvSpPr>
        <p:spPr>
          <a:xfrm>
            <a:off x="854457" y="2828868"/>
            <a:ext cx="9144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54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 gioco</a:t>
            </a:r>
            <a:r>
              <a:rPr lang="it-IT" sz="28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16" descr="Image of HANS LIPPERSHEY (1570-1619) Dutch spectacle maker and inventor of  telescope.">
            <a:extLst>
              <a:ext uri="{FF2B5EF4-FFF2-40B4-BE49-F238E27FC236}">
                <a16:creationId xmlns:a16="http://schemas.microsoft.com/office/drawing/2014/main" id="{D7B01904-AF25-8DD3-95B5-A1739CC12A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825"/>
          <a:stretch>
            <a:fillRect/>
          </a:stretch>
        </p:blipFill>
        <p:spPr bwMode="auto">
          <a:xfrm>
            <a:off x="-19240" y="-812883"/>
            <a:ext cx="9184682" cy="767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A8AC3BF1-33C0-63C0-FAD9-D5172DFDAAF2}"/>
              </a:ext>
            </a:extLst>
          </p:cNvPr>
          <p:cNvSpPr txBox="1"/>
          <p:nvPr/>
        </p:nvSpPr>
        <p:spPr>
          <a:xfrm>
            <a:off x="1960728" y="5536613"/>
            <a:ext cx="534029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…o una curiosità..</a:t>
            </a: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3918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artoon character of Galileo the astronomer. 5005398 Vector Art at Vecteezy">
            <a:extLst>
              <a:ext uri="{FF2B5EF4-FFF2-40B4-BE49-F238E27FC236}">
                <a16:creationId xmlns:a16="http://schemas.microsoft.com/office/drawing/2014/main" id="{8DEE0A63-F80E-C01F-2017-1D141F6665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4388" l="10000" r="90000">
                        <a14:foregroundMark x1="50510" y1="31224" x2="50816" y2="36939"/>
                        <a14:foregroundMark x1="72143" y1="44592" x2="72653" y2="51429"/>
                        <a14:foregroundMark x1="75612" y1="58163" x2="74694" y2="60612"/>
                        <a14:foregroundMark x1="83878" y1="90612" x2="80102" y2="92347"/>
                        <a14:foregroundMark x1="77755" y1="93367" x2="62653" y2="92143"/>
                        <a14:foregroundMark x1="47245" y1="94388" x2="30306" y2="93878"/>
                        <a14:foregroundMark x1="29898" y1="18469" x2="21429" y2="16020"/>
                        <a14:foregroundMark x1="21429" y1="16020" x2="21429" y2="16020"/>
                        <a14:foregroundMark x1="29694" y1="17245" x2="27755" y2="17245"/>
                        <a14:foregroundMark x1="11020" y1="10000" x2="10408" y2="18469"/>
                        <a14:foregroundMark x1="10408" y1="18469" x2="10408" y2="184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48374" y="290949"/>
            <a:ext cx="3486728" cy="34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78A979DF-AE1C-B300-8615-1CD42E1700CB}"/>
              </a:ext>
            </a:extLst>
          </p:cNvPr>
          <p:cNvSpPr txBox="1"/>
          <p:nvPr/>
        </p:nvSpPr>
        <p:spPr>
          <a:xfrm>
            <a:off x="5506352" y="2633747"/>
            <a:ext cx="382529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Non ci gioca ma </a:t>
            </a:r>
          </a:p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lo volge verso il cielo.</a:t>
            </a:r>
          </a:p>
          <a:p>
            <a:r>
              <a:rPr lang="it-IT" sz="4000" dirty="0">
                <a:solidFill>
                  <a:srgbClr val="E55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E vede…</a:t>
            </a:r>
            <a:endParaRPr lang="en-GB" sz="4000" dirty="0">
              <a:solidFill>
                <a:srgbClr val="E55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10740006-C652-2E07-BF0B-767A0AD0AA20}"/>
              </a:ext>
            </a:extLst>
          </p:cNvPr>
          <p:cNvSpPr txBox="1"/>
          <p:nvPr/>
        </p:nvSpPr>
        <p:spPr>
          <a:xfrm>
            <a:off x="1" y="566421"/>
            <a:ext cx="914399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8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Non il cielo immutabile e perfetto</a:t>
            </a:r>
          </a:p>
          <a:p>
            <a:pPr algn="ctr"/>
            <a:r>
              <a:rPr lang="it-IT" sz="4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dei tempi di Aristotele</a:t>
            </a:r>
          </a:p>
        </p:txBody>
      </p:sp>
      <p:pic>
        <p:nvPicPr>
          <p:cNvPr id="8" name="Picture 20" descr="Galileo With Telescope From Orbs Of Heaven Published 1851 Stock Photo -  Alamy">
            <a:extLst>
              <a:ext uri="{FF2B5EF4-FFF2-40B4-BE49-F238E27FC236}">
                <a16:creationId xmlns:a16="http://schemas.microsoft.com/office/drawing/2014/main" id="{6E14146C-EC30-E21D-7E70-80561841AA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37629" y1="22086" x2="43038" y2="40863"/>
                        <a14:foregroundMark x1="40506" y1="21871" x2="35558" y2="18777"/>
                        <a14:foregroundMark x1="45455" y1="29281" x2="49942" y2="35468"/>
                        <a14:foregroundMark x1="49137" y1="29856" x2="49137" y2="29856"/>
                        <a14:foregroundMark x1="42117" y1="50144" x2="44189" y2="68417"/>
                        <a14:foregroundMark x1="24051" y1="54532" x2="35558" y2="68633"/>
                        <a14:foregroundMark x1="35558" y1="68417" x2="38435" y2="57338"/>
                        <a14:foregroundMark x1="59033" y1="34964" x2="73418" y2="44964"/>
                        <a14:foregroundMark x1="63982" y1="43957" x2="63982" y2="57050"/>
                        <a14:foregroundMark x1="64327" y1="47554" x2="63176" y2="65540"/>
                        <a14:foregroundMark x1="49137" y1="27266" x2="63636" y2="20935"/>
                        <a14:foregroundMark x1="63636" y1="20935" x2="70541" y2="15683"/>
                        <a14:foregroundMark x1="52213" y1="21808" x2="47871" y2="23165"/>
                        <a14:foregroundMark x1="71807" y1="15683" x2="52251" y2="21796"/>
                        <a14:foregroundMark x1="76755" y1="14173" x2="70541" y2="15396"/>
                        <a14:foregroundMark x1="78711" y1="12590" x2="75489" y2="12878"/>
                        <a14:foregroundMark x1="75029" y1="35252" x2="77906" y2="34676"/>
                        <a14:foregroundMark x1="77906" y1="34173" x2="73878" y2="33453"/>
                        <a14:backgroundMark x1="51669" y1="20791" x2="49942" y2="13885"/>
                        <a14:backgroundMark x1="75834" y1="59784" x2="76180" y2="710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2059" y="3015920"/>
            <a:ext cx="3004833" cy="4805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41CC4858-DE25-FF67-62C9-8057096945AC}"/>
              </a:ext>
            </a:extLst>
          </p:cNvPr>
          <p:cNvSpPr txBox="1"/>
          <p:nvPr/>
        </p:nvSpPr>
        <p:spPr>
          <a:xfrm>
            <a:off x="-45646" y="3189541"/>
            <a:ext cx="13260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1609</a:t>
            </a:r>
            <a:endParaRPr lang="en-GB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pic>
        <p:nvPicPr>
          <p:cNvPr id="12" name="Picture 12" descr="Il cannocchiale di Galileo">
            <a:extLst>
              <a:ext uri="{FF2B5EF4-FFF2-40B4-BE49-F238E27FC236}">
                <a16:creationId xmlns:a16="http://schemas.microsoft.com/office/drawing/2014/main" id="{16FB9572-D9D1-9640-0FC0-7D932617C7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000" b="90000" l="9375" r="91667">
                        <a14:foregroundMark x1="47569" y1="3000" x2="47569" y2="10500"/>
                        <a14:foregroundMark x1="47569" y1="52500" x2="47739" y2="53234"/>
                        <a14:foregroundMark x1="91667" y1="71000" x2="91667" y2="68250"/>
                        <a14:backgroundMark x1="55903" y1="48250" x2="81944" y2="65750"/>
                        <a14:backgroundMark x1="46875" y1="53250" x2="47569" y2="72500"/>
                        <a14:backgroundMark x1="47569" y1="72500" x2="47569" y2="72750"/>
                        <a14:backgroundMark x1="47569" y1="78000" x2="47569" y2="84500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6349"/>
          <a:stretch>
            <a:fillRect/>
          </a:stretch>
        </p:blipFill>
        <p:spPr bwMode="auto">
          <a:xfrm flipH="1">
            <a:off x="2555995" y="1410533"/>
            <a:ext cx="3235889" cy="3051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5F3B418F-D910-DC25-B304-D7604F7C6DFD}"/>
              </a:ext>
            </a:extLst>
          </p:cNvPr>
          <p:cNvSpPr txBox="1"/>
          <p:nvPr/>
        </p:nvSpPr>
        <p:spPr>
          <a:xfrm>
            <a:off x="2782774" y="4932825"/>
            <a:ext cx="517324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rendendolo fino a </a:t>
            </a:r>
          </a:p>
          <a:p>
            <a:r>
              <a:rPr lang="it-IT" sz="2800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30 volte più potente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9AA2D03C-91C6-9ED3-AD4D-432394D1F4B3}"/>
              </a:ext>
            </a:extLst>
          </p:cNvPr>
          <p:cNvSpPr txBox="1"/>
          <p:nvPr/>
        </p:nvSpPr>
        <p:spPr>
          <a:xfrm>
            <a:off x="154449" y="5853259"/>
            <a:ext cx="517324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Un anno dopo</a:t>
            </a:r>
          </a:p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Galileo lo perfeziona</a:t>
            </a:r>
          </a:p>
        </p:txBody>
      </p:sp>
      <p:pic>
        <p:nvPicPr>
          <p:cNvPr id="2" name="Picture 10" descr="Le lenti">
            <a:extLst>
              <a:ext uri="{FF2B5EF4-FFF2-40B4-BE49-F238E27FC236}">
                <a16:creationId xmlns:a16="http://schemas.microsoft.com/office/drawing/2014/main" id="{C595C795-CC15-800F-3CAF-D75FDF50D0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88" r="32749"/>
          <a:stretch>
            <a:fillRect/>
          </a:stretch>
        </p:blipFill>
        <p:spPr bwMode="auto">
          <a:xfrm rot="8238793">
            <a:off x="4198637" y="1877978"/>
            <a:ext cx="1480608" cy="107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Le lenti">
            <a:extLst>
              <a:ext uri="{FF2B5EF4-FFF2-40B4-BE49-F238E27FC236}">
                <a16:creationId xmlns:a16="http://schemas.microsoft.com/office/drawing/2014/main" id="{4738E6D3-CCBE-B108-4556-98B12552E2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822"/>
          <a:stretch>
            <a:fillRect/>
          </a:stretch>
        </p:blipFill>
        <p:spPr bwMode="auto">
          <a:xfrm rot="8238793">
            <a:off x="2973772" y="3089141"/>
            <a:ext cx="1303329" cy="107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F82B8649-4A82-3E4B-BFD7-959C8ECB567F}"/>
              </a:ext>
            </a:extLst>
          </p:cNvPr>
          <p:cNvSpPr txBox="1"/>
          <p:nvPr/>
        </p:nvSpPr>
        <p:spPr>
          <a:xfrm>
            <a:off x="2703811" y="4108212"/>
            <a:ext cx="444384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latin typeface="Helvetica" panose="020B0604020202020204"/>
                <a:cs typeface="Helvetica" panose="020B0604020202020204"/>
              </a:rPr>
              <a:t>  Aggiunge una lente</a:t>
            </a:r>
          </a:p>
          <a:p>
            <a:r>
              <a:rPr lang="it-IT" sz="2800" dirty="0">
                <a:solidFill>
                  <a:schemeClr val="bg1"/>
                </a:solidFill>
                <a:latin typeface="Helvetica" panose="020B0604020202020204"/>
                <a:cs typeface="Helvetica" panose="020B0604020202020204"/>
              </a:rPr>
              <a:t> convessa ed una concava</a:t>
            </a:r>
            <a:endParaRPr lang="en-GB" sz="2800" dirty="0">
              <a:solidFill>
                <a:schemeClr val="bg1"/>
              </a:solidFill>
              <a:latin typeface="Helvetica" panose="020B0604020202020204"/>
              <a:cs typeface="Helvetica" panose="020B0604020202020204"/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B8661A1E-5BBF-F38C-98D3-208FA4A8228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938" t="29898" r="21109" b="50977"/>
          <a:stretch>
            <a:fillRect/>
          </a:stretch>
        </p:blipFill>
        <p:spPr>
          <a:xfrm rot="10800000">
            <a:off x="0" y="2368263"/>
            <a:ext cx="11469301" cy="450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170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13" grpId="0"/>
      <p:bldP spid="3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8B1A8C-BBF6-AD17-531A-74EC78FAE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8B1ECA1E-093F-1767-5A0D-CF6622FCA1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58" b="96442" l="9913" r="89937">
                        <a14:foregroundMark x1="48278" y1="4569" x2="48787" y2="15770"/>
                        <a14:foregroundMark x1="54867" y1="14436" x2="70111" y2="29114"/>
                        <a14:foregroundMark x1="70111" y1="29114" x2="76939" y2="45330"/>
                        <a14:foregroundMark x1="76939" y1="45330" x2="78287" y2="58391"/>
                        <a14:foregroundMark x1="78646" y1="55762" x2="78047" y2="44763"/>
                        <a14:foregroundMark x1="78047" y1="44763" x2="73705" y2="30004"/>
                        <a14:foregroundMark x1="73705" y1="30004" x2="65708" y2="19450"/>
                        <a14:foregroundMark x1="65708" y1="19450" x2="57922" y2="15123"/>
                        <a14:foregroundMark x1="76939" y1="58714" x2="74304" y2="70562"/>
                        <a14:foregroundMark x1="74304" y1="70562" x2="63762" y2="82895"/>
                        <a14:foregroundMark x1="63762" y1="82895" x2="54148" y2="87707"/>
                        <a14:foregroundMark x1="45612" y1="13951" x2="28512" y2="22725"/>
                        <a14:foregroundMark x1="28512" y1="22725" x2="20665" y2="34897"/>
                        <a14:foregroundMark x1="20665" y1="34897" x2="17790" y2="57744"/>
                        <a14:foregroundMark x1="18778" y1="51799" x2="20815" y2="62515"/>
                        <a14:foregroundMark x1="20815" y1="62515" x2="29709" y2="80752"/>
                        <a14:foregroundMark x1="29709" y1="80752" x2="33902" y2="84755"/>
                        <a14:foregroundMark x1="18179" y1="56247" x2="29350" y2="82936"/>
                        <a14:foregroundMark x1="29350" y1="82936" x2="33543" y2="86858"/>
                        <a14:foregroundMark x1="17790" y1="55924" x2="24828" y2="78852"/>
                        <a14:foregroundMark x1="24828" y1="78852" x2="26954" y2="82612"/>
                        <a14:foregroundMark x1="34022" y1="85726" x2="35250" y2="96442"/>
                        <a14:foregroundMark x1="35250" y1="96442" x2="35250" y2="96442"/>
                        <a14:foregroundMark x1="32914" y1="19046" x2="38544" y2="15123"/>
                        <a14:foregroundMark x1="79006" y1="50344" x2="75771" y2="68985"/>
                        <a14:foregroundMark x1="75771" y1="68985" x2="73285" y2="75374"/>
                        <a14:foregroundMark x1="77928" y1="63850" x2="79275" y2="54266"/>
                        <a14:foregroundMark x1="79275" y1="54266" x2="77299" y2="37323"/>
                        <a14:foregroundMark x1="43786" y1="5580" x2="49117" y2="1658"/>
                        <a14:foregroundMark x1="49117" y1="1658" x2="52920" y2="6712"/>
                        <a14:foregroundMark x1="52920" y1="6712" x2="52920" y2="6712"/>
                        <a14:backgroundMark x1="79499" y1="50515" x2="79754" y2="53943"/>
                        <a14:backgroundMark x1="78287" y1="34209" x2="79498" y2="50497"/>
                        <a14:backgroundMark x1="79754" y1="53943" x2="77808" y2="73716"/>
                        <a14:backgroundMark x1="75472" y1="75536" x2="64870" y2="90497"/>
                        <a14:backgroundMark x1="17430" y1="38334" x2="16143" y2="60817"/>
                        <a14:backgroundMark x1="16143" y1="60817" x2="16472" y2="63647"/>
                        <a14:backgroundMark x1="54507" y1="8047" x2="52920" y2="9664"/>
                        <a14:backgroundMark x1="54867" y1="10837" x2="60377" y2="12657"/>
                        <a14:backgroundMark x1="60377" y1="12657" x2="79515" y2="30085"/>
                        <a14:backgroundMark x1="79515" y1="30085" x2="79515" y2="30085"/>
                        <a14:backgroundMark x1="42917" y1="2103" x2="17790" y2="30732"/>
                        <a14:backgroundMark x1="42558" y1="5055" x2="45133" y2="1456"/>
                        <a14:backgroundMark x1="58640" y1="5742" x2="58640" y2="445"/>
                        <a14:backgroundMark x1="53669" y1="3073" x2="54268" y2="6874"/>
                        <a14:backgroundMark x1="42797" y1="5580" x2="43905" y2="8856"/>
                        <a14:backgroundMark x1="9763" y1="4246" x2="15364" y2="1537"/>
                        <a14:backgroundMark x1="15364" y1="1537" x2="16352" y2="2103"/>
                        <a14:backgroundMark x1="26715" y1="84068" x2="20365" y2="74363"/>
                        <a14:backgroundMark x1="9404" y1="1617" x2="13657" y2="970"/>
                        <a14:backgroundMark x1="44025" y1="9988" x2="43276" y2="9017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3573" y="35077"/>
            <a:ext cx="9257573" cy="6858000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AE305B70-4EBB-4D6C-D3B1-B3BCAF6492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58" b="96442" l="9913" r="89937">
                        <a14:foregroundMark x1="48278" y1="4569" x2="48787" y2="15770"/>
                        <a14:foregroundMark x1="54867" y1="14436" x2="70111" y2="29114"/>
                        <a14:foregroundMark x1="70111" y1="29114" x2="76939" y2="45330"/>
                        <a14:foregroundMark x1="76939" y1="45330" x2="78287" y2="58391"/>
                        <a14:foregroundMark x1="78646" y1="55762" x2="78047" y2="44763"/>
                        <a14:foregroundMark x1="78047" y1="44763" x2="73705" y2="30004"/>
                        <a14:foregroundMark x1="73705" y1="30004" x2="65708" y2="19450"/>
                        <a14:foregroundMark x1="65708" y1="19450" x2="57922" y2="15123"/>
                        <a14:foregroundMark x1="76939" y1="58714" x2="74304" y2="70562"/>
                        <a14:foregroundMark x1="74304" y1="70562" x2="63762" y2="82895"/>
                        <a14:foregroundMark x1="63762" y1="82895" x2="54148" y2="87707"/>
                        <a14:foregroundMark x1="45612" y1="13951" x2="28512" y2="22725"/>
                        <a14:foregroundMark x1="28512" y1="22725" x2="20665" y2="34897"/>
                        <a14:foregroundMark x1="20665" y1="34897" x2="17790" y2="57744"/>
                        <a14:foregroundMark x1="18778" y1="51799" x2="20815" y2="62515"/>
                        <a14:foregroundMark x1="20815" y1="62515" x2="29709" y2="80752"/>
                        <a14:foregroundMark x1="29709" y1="80752" x2="33902" y2="84755"/>
                        <a14:foregroundMark x1="18179" y1="56247" x2="29350" y2="82936"/>
                        <a14:foregroundMark x1="29350" y1="82936" x2="33543" y2="86858"/>
                        <a14:foregroundMark x1="17790" y1="55924" x2="24828" y2="78852"/>
                        <a14:foregroundMark x1="24828" y1="78852" x2="26954" y2="82612"/>
                        <a14:foregroundMark x1="34022" y1="85726" x2="35250" y2="96442"/>
                        <a14:foregroundMark x1="35250" y1="96442" x2="35250" y2="96442"/>
                        <a14:foregroundMark x1="32914" y1="19046" x2="38544" y2="15123"/>
                        <a14:foregroundMark x1="79006" y1="50344" x2="75771" y2="68985"/>
                        <a14:foregroundMark x1="75771" y1="68985" x2="73285" y2="75374"/>
                        <a14:foregroundMark x1="77928" y1="63850" x2="79275" y2="54266"/>
                        <a14:foregroundMark x1="79275" y1="54266" x2="77299" y2="37323"/>
                        <a14:foregroundMark x1="43786" y1="5580" x2="49117" y2="1658"/>
                        <a14:foregroundMark x1="49117" y1="1658" x2="52920" y2="6712"/>
                        <a14:foregroundMark x1="52920" y1="6712" x2="52920" y2="6712"/>
                        <a14:backgroundMark x1="79499" y1="50515" x2="79754" y2="53943"/>
                        <a14:backgroundMark x1="78287" y1="34209" x2="79498" y2="50497"/>
                        <a14:backgroundMark x1="79754" y1="53943" x2="77808" y2="73716"/>
                        <a14:backgroundMark x1="75472" y1="75536" x2="64870" y2="90497"/>
                        <a14:backgroundMark x1="17430" y1="38334" x2="16143" y2="60817"/>
                        <a14:backgroundMark x1="16143" y1="60817" x2="16472" y2="63647"/>
                        <a14:backgroundMark x1="54507" y1="8047" x2="52920" y2="9664"/>
                        <a14:backgroundMark x1="54867" y1="10837" x2="60377" y2="12657"/>
                        <a14:backgroundMark x1="60377" y1="12657" x2="79515" y2="30085"/>
                        <a14:backgroundMark x1="79515" y1="30085" x2="79515" y2="30085"/>
                        <a14:backgroundMark x1="42917" y1="2103" x2="17790" y2="30732"/>
                        <a14:backgroundMark x1="42558" y1="5055" x2="45133" y2="1456"/>
                        <a14:backgroundMark x1="58640" y1="5742" x2="58640" y2="445"/>
                        <a14:backgroundMark x1="53669" y1="3073" x2="54268" y2="6874"/>
                        <a14:backgroundMark x1="42797" y1="5580" x2="43905" y2="8856"/>
                        <a14:backgroundMark x1="9763" y1="4246" x2="15364" y2="1537"/>
                        <a14:backgroundMark x1="15364" y1="1537" x2="16352" y2="2103"/>
                        <a14:backgroundMark x1="26715" y1="84068" x2="20365" y2="74363"/>
                        <a14:backgroundMark x1="9404" y1="1617" x2="13657" y2="970"/>
                        <a14:backgroundMark x1="44025" y1="9988" x2="43276" y2="9017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7526"/>
          <a:stretch>
            <a:fillRect/>
          </a:stretch>
        </p:blipFill>
        <p:spPr>
          <a:xfrm>
            <a:off x="0" y="92799"/>
            <a:ext cx="9257573" cy="855468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69BA1E1C-FC24-F016-59D3-3099ECDFC61E}"/>
              </a:ext>
            </a:extLst>
          </p:cNvPr>
          <p:cNvSpPr txBox="1"/>
          <p:nvPr/>
        </p:nvSpPr>
        <p:spPr>
          <a:xfrm>
            <a:off x="3385758" y="2596670"/>
            <a:ext cx="223330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con la terra</a:t>
            </a:r>
          </a:p>
          <a:p>
            <a:endParaRPr lang="it-IT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al centro</a:t>
            </a:r>
            <a:endParaRPr lang="en-GB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B40ADBE4-6F22-E64C-8854-4B3607E293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4346" b="44269" l="37349" r="60109">
                        <a14:foregroundMark x1="57385" y1="37425" x2="58898" y2="36228"/>
                        <a14:foregroundMark x1="60109" y1="36612" x2="56961" y2="34346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858" t="34195" r="39649" b="54533"/>
          <a:stretch>
            <a:fillRect/>
          </a:stretch>
        </p:blipFill>
        <p:spPr>
          <a:xfrm rot="10800000">
            <a:off x="0" y="3139699"/>
            <a:ext cx="4240303" cy="2653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683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5E976C-3DE6-4227-017B-181EC3EDF0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4" descr="Galileo's Stellar Discoveries: A Journey Through Space">
            <a:extLst>
              <a:ext uri="{FF2B5EF4-FFF2-40B4-BE49-F238E27FC236}">
                <a16:creationId xmlns:a16="http://schemas.microsoft.com/office/drawing/2014/main" id="{20B7D34C-EF6F-B45D-100C-9092D7BD56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223" b="99414" l="9961" r="91309">
                        <a14:foregroundMark x1="27539" y1="38770" x2="34766" y2="33887"/>
                        <a14:foregroundMark x1="31445" y1="34668" x2="25488" y2="38086"/>
                        <a14:foregroundMark x1="14258" y1="38770" x2="11914" y2="34473"/>
                        <a14:foregroundMark x1="24414" y1="21973" x2="30176" y2="20313"/>
                        <a14:foregroundMark x1="69141" y1="11133" x2="79980" y2="8008"/>
                        <a14:foregroundMark x1="72070" y1="3320" x2="75293" y2="15820"/>
                        <a14:foregroundMark x1="91406" y1="20020" x2="91406" y2="20020"/>
                        <a14:foregroundMark x1="91406" y1="19824" x2="91406" y2="19824"/>
                        <a14:foregroundMark x1="91406" y1="19824" x2="91406" y2="19043"/>
                        <a14:foregroundMark x1="91406" y1="19043" x2="91406" y2="19043"/>
                        <a14:foregroundMark x1="85938" y1="34863" x2="84668" y2="31543"/>
                        <a14:foregroundMark x1="37988" y1="35156" x2="33301" y2="33398"/>
                        <a14:foregroundMark x1="55371" y1="94727" x2="45801" y2="75586"/>
                        <a14:foregroundMark x1="45801" y1="75586" x2="45410" y2="75195"/>
                        <a14:foregroundMark x1="15527" y1="96191" x2="25879" y2="77148"/>
                        <a14:foregroundMark x1="32031" y1="99414" x2="42578" y2="85254"/>
                        <a14:foregroundMark x1="42578" y1="85254" x2="43066" y2="78809"/>
                        <a14:backgroundMark x1="88477" y1="42969" x2="74902" y2="58008"/>
                        <a14:backgroundMark x1="71289" y1="60156" x2="80176" y2="77930"/>
                        <a14:backgroundMark x1="14453" y1="60352" x2="12988" y2="666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7273" y="3912003"/>
            <a:ext cx="2945997" cy="294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Galilean Moons: Orbits">
            <a:extLst>
              <a:ext uri="{FF2B5EF4-FFF2-40B4-BE49-F238E27FC236}">
                <a16:creationId xmlns:a16="http://schemas.microsoft.com/office/drawing/2014/main" id="{3DFC5C26-A34C-C52A-F37D-A062ACD101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3" t="14554" r="9604" b="12701"/>
          <a:stretch>
            <a:fillRect/>
          </a:stretch>
        </p:blipFill>
        <p:spPr bwMode="auto">
          <a:xfrm>
            <a:off x="4888479" y="2340344"/>
            <a:ext cx="4199861" cy="2083982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Galileo e la luna, quel primo incontro ravvicinato - Galileo">
            <a:extLst>
              <a:ext uri="{FF2B5EF4-FFF2-40B4-BE49-F238E27FC236}">
                <a16:creationId xmlns:a16="http://schemas.microsoft.com/office/drawing/2014/main" id="{0A87E27C-7047-124F-27E8-AC3A6B28E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739" b="95304" l="9764" r="94331">
                        <a14:foregroundMark x1="40000" y1="11304" x2="70079" y2="69913"/>
                        <a14:foregroundMark x1="49606" y1="86435" x2="79843" y2="60000"/>
                        <a14:foregroundMark x1="79843" y1="60000" x2="82677" y2="26087"/>
                        <a14:foregroundMark x1="82677" y1="26087" x2="79213" y2="17391"/>
                        <a14:foregroundMark x1="31339" y1="7304" x2="60630" y2="10783"/>
                        <a14:foregroundMark x1="60630" y1="10783" x2="87244" y2="36870"/>
                        <a14:foregroundMark x1="87244" y1="36870" x2="90236" y2="50087"/>
                        <a14:foregroundMark x1="90236" y1="46609" x2="82677" y2="81913"/>
                        <a14:foregroundMark x1="82677" y1="81913" x2="78740" y2="85043"/>
                        <a14:foregroundMark x1="78268" y1="85043" x2="31339" y2="90609"/>
                        <a14:foregroundMark x1="31339" y1="90609" x2="61417" y2="93913"/>
                        <a14:foregroundMark x1="61417" y1="93913" x2="75118" y2="88522"/>
                        <a14:foregroundMark x1="65512" y1="90087" x2="50866" y2="95652"/>
                        <a14:foregroundMark x1="10236" y1="34609" x2="10236" y2="64000"/>
                        <a14:foregroundMark x1="10236" y1="64000" x2="13386" y2="76348"/>
                        <a14:foregroundMark x1="91654" y1="43130" x2="94331" y2="61739"/>
                        <a14:foregroundMark x1="93858" y1="60348" x2="92441" y2="61739"/>
                        <a14:foregroundMark x1="40787" y1="5739" x2="49134" y2="7304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107" y="243563"/>
            <a:ext cx="2677091" cy="2424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70E6B9FC-05EE-2AA9-B27E-1DCD386E8B40}"/>
              </a:ext>
            </a:extLst>
          </p:cNvPr>
          <p:cNvSpPr txBox="1"/>
          <p:nvPr/>
        </p:nvSpPr>
        <p:spPr>
          <a:xfrm>
            <a:off x="4268947" y="742942"/>
            <a:ext cx="48750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>
                <a:solidFill>
                  <a:srgbClr val="E1CAA3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La luna: che non è perfetta e liscia</a:t>
            </a:r>
          </a:p>
          <a:p>
            <a:r>
              <a:rPr lang="it-IT" sz="2400" dirty="0">
                <a:solidFill>
                  <a:srgbClr val="E1CAA3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ma con crateri e monti</a:t>
            </a:r>
          </a:p>
          <a:p>
            <a:r>
              <a:rPr lang="it-IT" sz="24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                e quindi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1950F8C-1D2A-07BE-9A23-8090C3F3E68C}"/>
              </a:ext>
            </a:extLst>
          </p:cNvPr>
          <p:cNvSpPr txBox="1"/>
          <p:nvPr/>
        </p:nvSpPr>
        <p:spPr>
          <a:xfrm>
            <a:off x="1278810" y="2682073"/>
            <a:ext cx="39693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>
                <a:solidFill>
                  <a:srgbClr val="E3CA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Le 4 «lune» intorno a Giove</a:t>
            </a:r>
          </a:p>
          <a:p>
            <a:r>
              <a:rPr lang="it-IT" sz="2400" dirty="0">
                <a:solidFill>
                  <a:srgbClr val="D1D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</a:t>
            </a:r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 quindi</a:t>
            </a:r>
          </a:p>
        </p:txBody>
      </p:sp>
      <p:pic>
        <p:nvPicPr>
          <p:cNvPr id="9222" name="Picture 6" descr="La Via Lattea nella storia">
            <a:extLst>
              <a:ext uri="{FF2B5EF4-FFF2-40B4-BE49-F238E27FC236}">
                <a16:creationId xmlns:a16="http://schemas.microsoft.com/office/drawing/2014/main" id="{F4B07B76-B889-63EC-A75B-B946CBC319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005" r="11733"/>
          <a:stretch>
            <a:fillRect/>
          </a:stretch>
        </p:blipFill>
        <p:spPr bwMode="auto">
          <a:xfrm>
            <a:off x="2338119" y="4195467"/>
            <a:ext cx="3200437" cy="2379069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1128079C-0000-49E1-7AF2-C978703B2021}"/>
              </a:ext>
            </a:extLst>
          </p:cNvPr>
          <p:cNvSpPr txBox="1"/>
          <p:nvPr/>
        </p:nvSpPr>
        <p:spPr>
          <a:xfrm>
            <a:off x="3698876" y="5185235"/>
            <a:ext cx="46009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>
                <a:solidFill>
                  <a:srgbClr val="E3CA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La via lattea: non  nubi ma stelle</a:t>
            </a:r>
          </a:p>
          <a:p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   e quindi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4E5D740C-B5DA-D7C0-B839-E6D626C82937}"/>
              </a:ext>
            </a:extLst>
          </p:cNvPr>
          <p:cNvSpPr txBox="1"/>
          <p:nvPr/>
        </p:nvSpPr>
        <p:spPr>
          <a:xfrm>
            <a:off x="207742" y="83394"/>
            <a:ext cx="18389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dirty="0">
                <a:solidFill>
                  <a:srgbClr val="FFFF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Ma…</a:t>
            </a:r>
            <a:endParaRPr lang="en-GB" sz="5400" dirty="0">
              <a:solidFill>
                <a:srgbClr val="FFFF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C087EEB-17D7-F738-6CDD-943850554B3B}"/>
              </a:ext>
            </a:extLst>
          </p:cNvPr>
          <p:cNvSpPr txBox="1"/>
          <p:nvPr/>
        </p:nvSpPr>
        <p:spPr>
          <a:xfrm>
            <a:off x="4268947" y="1765070"/>
            <a:ext cx="47548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i="1" dirty="0">
                <a:solidFill>
                  <a:srgbClr val="FFFF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Esistono altri mondi come la terra</a:t>
            </a:r>
            <a:endParaRPr lang="en-GB" sz="2400" i="1" dirty="0">
              <a:solidFill>
                <a:srgbClr val="FFFF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D898033E-5347-9A67-01C3-AFA4699CC090}"/>
              </a:ext>
            </a:extLst>
          </p:cNvPr>
          <p:cNvSpPr txBox="1"/>
          <p:nvPr/>
        </p:nvSpPr>
        <p:spPr>
          <a:xfrm>
            <a:off x="1339095" y="3376724"/>
            <a:ext cx="4719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Esistono altri sistemi oltre la terra</a:t>
            </a:r>
            <a:endParaRPr lang="en-GB" sz="2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742AF446-8EA9-A941-61FE-CE4546651CF1}"/>
              </a:ext>
            </a:extLst>
          </p:cNvPr>
          <p:cNvSpPr txBox="1"/>
          <p:nvPr/>
        </p:nvSpPr>
        <p:spPr>
          <a:xfrm>
            <a:off x="3181915" y="5927132"/>
            <a:ext cx="59064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L’universo che si allarga al di là della terra</a:t>
            </a:r>
          </a:p>
        </p:txBody>
      </p:sp>
    </p:spTree>
    <p:extLst>
      <p:ext uri="{BB962C8B-B14F-4D97-AF65-F5344CB8AC3E}">
        <p14:creationId xmlns:p14="http://schemas.microsoft.com/office/powerpoint/2010/main" val="1535724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1" grpId="0"/>
      <p:bldP spid="3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Sistema geocentrico tolemaico dell">
            <a:extLst>
              <a:ext uri="{FF2B5EF4-FFF2-40B4-BE49-F238E27FC236}">
                <a16:creationId xmlns:a16="http://schemas.microsoft.com/office/drawing/2014/main" id="{19D4E2CF-4437-DE62-2671-C25EB9DB2A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0" t="4196" r="6094"/>
          <a:stretch>
            <a:fillRect/>
          </a:stretch>
        </p:blipFill>
        <p:spPr bwMode="auto">
          <a:xfrm>
            <a:off x="499866" y="0"/>
            <a:ext cx="814426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8" descr="Galileo Images - Free Download on Freepik">
            <a:extLst>
              <a:ext uri="{FF2B5EF4-FFF2-40B4-BE49-F238E27FC236}">
                <a16:creationId xmlns:a16="http://schemas.microsoft.com/office/drawing/2014/main" id="{63D6A926-A2F0-D43F-A446-AE61F5460E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7973" l="9595" r="93378">
                        <a14:foregroundMark x1="84324" y1="92568" x2="50135" y2="89730"/>
                        <a14:foregroundMark x1="44324" y1="75135" x2="40541" y2="98243"/>
                        <a14:foregroundMark x1="91081" y1="60135" x2="90135" y2="68649"/>
                        <a14:foregroundMark x1="86892" y1="94459" x2="88108" y2="95946"/>
                        <a14:foregroundMark x1="93378" y1="97568" x2="93378" y2="97568"/>
                        <a14:foregroundMark x1="33789" y1="53919" x2="34054" y2="54865"/>
                        <a14:foregroundMark x1="74324" y1="22703" x2="75946" y2="26486"/>
                        <a14:foregroundMark x1="76216" y1="44730" x2="73784" y2="40811"/>
                        <a14:backgroundMark x1="77838" y1="35676" x2="84459" y2="31216"/>
                        <a14:backgroundMark x1="50270" y1="15676" x2="39730" y2="32162"/>
                        <a14:backgroundMark x1="39730" y1="32162" x2="39730" y2="32162"/>
                        <a14:backgroundMark x1="41351" y1="24189" x2="17027" y2="29865"/>
                        <a14:backgroundMark x1="17027" y1="29865" x2="12432" y2="32162"/>
                        <a14:backgroundMark x1="41622" y1="10541" x2="26081" y2="39189"/>
                        <a14:backgroundMark x1="41081" y1="45946" x2="53378" y2="17027"/>
                        <a14:backgroundMark x1="53378" y1="17027" x2="53378" y2="16892"/>
                        <a14:backgroundMark x1="39730" y1="22973" x2="21892" y2="26216"/>
                        <a14:backgroundMark x1="23514" y1="24865" x2="11757" y2="29054"/>
                        <a14:backgroundMark x1="23514" y1="24595" x2="9189" y2="29730"/>
                        <a14:backgroundMark x1="9189" y1="29730" x2="8919" y2="29730"/>
                        <a14:backgroundMark x1="19730" y1="30270" x2="25811" y2="60000"/>
                        <a14:backgroundMark x1="40676" y1="52027" x2="38784" y2="65946"/>
                        <a14:backgroundMark x1="38784" y1="65946" x2="34459" y2="71757"/>
                        <a14:backgroundMark x1="34459" y1="72973" x2="29054" y2="41622"/>
                        <a14:backgroundMark x1="36216" y1="64595" x2="33784" y2="37027"/>
                        <a14:backgroundMark x1="32838" y1="31757" x2="33378" y2="39865"/>
                        <a14:backgroundMark x1="33514" y1="41351" x2="31892" y2="41351"/>
                        <a14:backgroundMark x1="32568" y1="37027" x2="33784" y2="53919"/>
                        <a14:backgroundMark x1="38108" y1="67703" x2="36892" y2="70000"/>
                        <a14:backgroundMark x1="41622" y1="59189" x2="39189" y2="72432"/>
                        <a14:backgroundMark x1="39189" y1="72432" x2="37838" y2="73108"/>
                        <a14:backgroundMark x1="41351" y1="72027" x2="40405" y2="69054"/>
                        <a14:backgroundMark x1="40405" y1="68919" x2="40405" y2="68919"/>
                        <a14:backgroundMark x1="40405" y1="65541" x2="41622" y2="70541"/>
                        <a14:backgroundMark x1="41622" y1="48243" x2="41892" y2="593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471" r="-1"/>
          <a:stretch>
            <a:fillRect/>
          </a:stretch>
        </p:blipFill>
        <p:spPr bwMode="auto">
          <a:xfrm flipH="1">
            <a:off x="-222008" y="2930498"/>
            <a:ext cx="2899893" cy="3927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Sistema geocentrico - Wikiquote">
            <a:extLst>
              <a:ext uri="{FF2B5EF4-FFF2-40B4-BE49-F238E27FC236}">
                <a16:creationId xmlns:a16="http://schemas.microsoft.com/office/drawing/2014/main" id="{5BEC8196-D113-BA06-AB4C-A24B840844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465" b="67071" l="35825" r="70332">
                        <a14:foregroundMark x1="41543" y1="38586" x2="37855" y2="55636"/>
                        <a14:foregroundMark x1="37855" y1="55636" x2="37769" y2="60738"/>
                        <a14:foregroundMark x1="43031" y1="61374" x2="53857" y2="62828"/>
                        <a14:foregroundMark x1="53857" y1="62828" x2="55717" y2="62182"/>
                        <a14:foregroundMark x1="46042" y1="65778" x2="52165" y2="67071"/>
                        <a14:foregroundMark x1="52165" y1="67071" x2="53248" y2="66747"/>
                        <a14:foregroundMark x1="35825" y1="46061" x2="36367" y2="53535"/>
                        <a14:foregroundMark x1="36367" y1="53535" x2="35825" y2="50949"/>
                        <a14:backgroundMark x1="36367" y1="59232" x2="39885" y2="66424"/>
                        <a14:backgroundMark x1="37043" y1="62343" x2="38261" y2="66747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224" t="26370" r="25499" b="31796"/>
          <a:stretch>
            <a:fillRect/>
          </a:stretch>
        </p:blipFill>
        <p:spPr bwMode="auto">
          <a:xfrm>
            <a:off x="3721922" y="2470945"/>
            <a:ext cx="2255799" cy="1913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AE5A5472-8954-B4F9-6041-9AB23D449C0B}"/>
              </a:ext>
            </a:extLst>
          </p:cNvPr>
          <p:cNvSpPr txBox="1"/>
          <p:nvPr/>
        </p:nvSpPr>
        <p:spPr>
          <a:xfrm>
            <a:off x="1774112" y="-308031"/>
            <a:ext cx="6151419" cy="4138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</a:pPr>
            <a:endParaRPr lang="it-IT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lnSpc>
                <a:spcPct val="107000"/>
              </a:lnSpc>
            </a:pPr>
            <a:endParaRPr lang="en-GB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lnSpc>
                <a:spcPct val="107000"/>
              </a:lnSpc>
              <a:buNone/>
            </a:pPr>
            <a:r>
              <a:rPr lang="it-IT" sz="48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Il Sistema </a:t>
            </a:r>
            <a:r>
              <a:rPr lang="it-IT" sz="60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Geocentrico</a:t>
            </a:r>
            <a:endParaRPr lang="en-GB" sz="4800" kern="1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it-IT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aristotelico-tolemaico</a:t>
            </a:r>
          </a:p>
          <a:p>
            <a:pPr algn="ctr">
              <a:buNone/>
            </a:pPr>
            <a:r>
              <a:rPr lang="it-IT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B798B7F3-D0B4-6406-7083-C614784850DB}"/>
              </a:ext>
            </a:extLst>
          </p:cNvPr>
          <p:cNvSpPr txBox="1"/>
          <p:nvPr/>
        </p:nvSpPr>
        <p:spPr>
          <a:xfrm>
            <a:off x="3539370" y="4052778"/>
            <a:ext cx="4683966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crolla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89017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2" name="Picture 10" descr="Sistema eliocentrico del sole copernicano dell'universo, 1708">
            <a:extLst>
              <a:ext uri="{FF2B5EF4-FFF2-40B4-BE49-F238E27FC236}">
                <a16:creationId xmlns:a16="http://schemas.microsoft.com/office/drawing/2014/main" id="{545B6A24-EC0A-4222-E67E-79E68710FE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964" y="995140"/>
            <a:ext cx="6962150" cy="5862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877EA9FE-F54A-B812-7DC3-99D2789C2C28}"/>
              </a:ext>
            </a:extLst>
          </p:cNvPr>
          <p:cNvSpPr txBox="1"/>
          <p:nvPr/>
        </p:nvSpPr>
        <p:spPr>
          <a:xfrm>
            <a:off x="8590859" y="41754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6" name="Picture 28" descr="Galileo Images - Free Download on Freepik">
            <a:extLst>
              <a:ext uri="{FF2B5EF4-FFF2-40B4-BE49-F238E27FC236}">
                <a16:creationId xmlns:a16="http://schemas.microsoft.com/office/drawing/2014/main" id="{6BBD063E-9541-235C-19EF-D80C7F1CC7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7973" l="9595" r="93378">
                        <a14:foregroundMark x1="9595" y1="27432" x2="12838" y2="31892"/>
                        <a14:foregroundMark x1="84324" y1="92568" x2="50135" y2="89730"/>
                        <a14:foregroundMark x1="44324" y1="75135" x2="40541" y2="98243"/>
                        <a14:foregroundMark x1="91081" y1="60135" x2="90135" y2="68649"/>
                        <a14:foregroundMark x1="86892" y1="94459" x2="88108" y2="95946"/>
                        <a14:foregroundMark x1="93378" y1="97568" x2="93378" y2="975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222005" y="2930498"/>
            <a:ext cx="3943927" cy="3927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A4432C30-C5C3-C081-1BB8-E465206BFD46}"/>
              </a:ext>
            </a:extLst>
          </p:cNvPr>
          <p:cNvSpPr txBox="1"/>
          <p:nvPr/>
        </p:nvSpPr>
        <p:spPr>
          <a:xfrm>
            <a:off x="1255614" y="4509528"/>
            <a:ext cx="782391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IL SOLE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9451B0DA-915A-324E-850C-C459496BA667}"/>
              </a:ext>
            </a:extLst>
          </p:cNvPr>
          <p:cNvSpPr txBox="1"/>
          <p:nvPr/>
        </p:nvSpPr>
        <p:spPr>
          <a:xfrm>
            <a:off x="-545661" y="1647621"/>
            <a:ext cx="78239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al</a:t>
            </a:r>
            <a:r>
              <a:rPr lang="it-IT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CENTRO DEL SISTEMA </a:t>
            </a:r>
            <a:endParaRPr lang="en-GB" sz="4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2" name="Picture 4" descr="copernico | L'Infinito Teatro del Cosmo">
            <a:extLst>
              <a:ext uri="{FF2B5EF4-FFF2-40B4-BE49-F238E27FC236}">
                <a16:creationId xmlns:a16="http://schemas.microsoft.com/office/drawing/2014/main" id="{32BA7719-0B6E-259F-7429-0A41FF8D52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40" b="89916" l="5420" r="67480">
                        <a14:foregroundMark x1="34282" y1="37395" x2="20325" y2="45378"/>
                        <a14:foregroundMark x1="14363" y1="40476" x2="28591" y2="50980"/>
                        <a14:foregroundMark x1="28591" y1="50980" x2="31436" y2="51401"/>
                        <a14:foregroundMark x1="31030" y1="52381" x2="18157" y2="46499"/>
                        <a14:foregroundMark x1="18157" y1="46499" x2="15718" y2="44258"/>
                        <a14:foregroundMark x1="21003" y1="38936" x2="41599" y2="36695"/>
                        <a14:foregroundMark x1="54201" y1="13445" x2="49729" y2="18908"/>
                        <a14:foregroundMark x1="49051" y1="10504" x2="54201" y2="10224"/>
                        <a14:foregroundMark x1="19783" y1="3501" x2="21003" y2="5742"/>
                        <a14:foregroundMark x1="42141" y1="1961" x2="34011" y2="4342"/>
                        <a14:foregroundMark x1="32520" y1="4482" x2="35772" y2="1120"/>
                        <a14:foregroundMark x1="63686" y1="21989" x2="62602" y2="24090"/>
                        <a14:foregroundMark x1="67480" y1="31092" x2="66260" y2="32493"/>
                        <a14:foregroundMark x1="7317" y1="40756" x2="5420" y2="51120"/>
                        <a14:foregroundMark x1="5420" y1="51120" x2="5556" y2="51401"/>
                        <a14:foregroundMark x1="27913" y1="69608" x2="17344" y2="68908"/>
                        <a14:foregroundMark x1="17344" y1="68908" x2="16531" y2="68347"/>
                        <a14:backgroundMark x1="22900" y1="26891" x2="13550" y2="27591"/>
                        <a14:backgroundMark x1="28563" y1="70705" x2="45257" y2="73249"/>
                        <a14:backgroundMark x1="11247" y1="68067" x2="16784" y2="68911"/>
                        <a14:backgroundMark x1="66396" y1="71709" x2="44038" y2="78431"/>
                        <a14:backgroundMark x1="44038" y1="78431" x2="42954" y2="78011"/>
                        <a14:backgroundMark x1="48645" y1="60504" x2="53794" y2="50700"/>
                        <a14:backgroundMark x1="53794" y1="50700" x2="56775" y2="49720"/>
                        <a14:backgroundMark x1="54607" y1="39356" x2="44444" y2="36555"/>
                        <a14:backgroundMark x1="57453" y1="62325" x2="61247" y2="62045"/>
                        <a14:backgroundMark x1="63686" y1="65546" x2="65312" y2="69048"/>
                        <a14:backgroundMark x1="57859" y1="55462" x2="50813" y2="68487"/>
                        <a14:backgroundMark x1="47696" y1="59804" x2="48645" y2="69468"/>
                        <a14:backgroundMark x1="44580" y1="62325" x2="39973" y2="67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7506"/>
          <a:stretch>
            <a:fillRect/>
          </a:stretch>
        </p:blipFill>
        <p:spPr bwMode="auto">
          <a:xfrm flipH="1">
            <a:off x="5346912" y="0"/>
            <a:ext cx="3786909" cy="5094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187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82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We're sharing Galileo's story in installments here. Discover the complete  journey on tinyview.com or buy Volume 1. Links in bio. #science #stem  #stemeducation #scienceteacher #scienceteachersofinstagram #webcomics  #comicbook #childrensbook ...">
            <a:extLst>
              <a:ext uri="{FF2B5EF4-FFF2-40B4-BE49-F238E27FC236}">
                <a16:creationId xmlns:a16="http://schemas.microsoft.com/office/drawing/2014/main" id="{AED1C142-84E6-0A43-7550-D78AC39F2C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80" b="89820" l="9774" r="92732">
                        <a14:foregroundMark x1="61654" y1="42116" x2="66917" y2="49102"/>
                        <a14:foregroundMark x1="66917" y1="49102" x2="67669" y2="49301"/>
                        <a14:foregroundMark x1="77945" y1="54491" x2="73935" y2="53493"/>
                        <a14:foregroundMark x1="43360" y1="47059" x2="45614" y2="45309"/>
                        <a14:foregroundMark x1="35589" y1="53094" x2="42015" y2="48104"/>
                        <a14:foregroundMark x1="45614" y1="45309" x2="45614" y2="45309"/>
                        <a14:foregroundMark x1="42607" y1="76846" x2="46366" y2="62475"/>
                        <a14:foregroundMark x1="92732" y1="57285" x2="91479" y2="55090"/>
                        <a14:foregroundMark x1="51629" y1="79441" x2="52381" y2="75250"/>
                        <a14:foregroundMark x1="70677" y1="75649" x2="76692" y2="58084"/>
                        <a14:foregroundMark x1="40100" y1="58882" x2="51880" y2="59880"/>
                        <a14:foregroundMark x1="50125" y1="71058" x2="49624" y2="74052"/>
                        <a14:foregroundMark x1="52882" y1="73253" x2="53634" y2="71856"/>
                        <a14:foregroundMark x1="54887" y1="69860" x2="54887" y2="70858"/>
                        <a14:foregroundMark x1="54887" y1="70858" x2="55639" y2="72255"/>
                        <a14:foregroundMark x1="57143" y1="74052" x2="52381" y2="74052"/>
                        <a14:foregroundMark x1="50627" y1="74052" x2="46867" y2="75250"/>
                        <a14:backgroundMark x1="50489" y1="82166" x2="77694" y2="84032"/>
                        <a14:backgroundMark x1="10777" y1="79441" x2="50372" y2="82157"/>
                        <a14:backgroundMark x1="77694" y1="84032" x2="80952" y2="83832"/>
                        <a14:backgroundMark x1="53384" y1="75306" x2="52962" y2="76265"/>
                        <a14:backgroundMark x1="42105" y1="20559" x2="39098" y2="28343"/>
                        <a14:backgroundMark x1="39098" y1="28343" x2="39098" y2="48104"/>
                        <a14:backgroundMark x1="41353" y1="50100" x2="44862" y2="29541"/>
                        <a14:backgroundMark x1="44862" y1="29541" x2="43358" y2="21756"/>
                        <a14:backgroundMark x1="7519" y1="85030" x2="85464" y2="86627"/>
                        <a14:backgroundMark x1="85464" y1="86627" x2="91980" y2="86427"/>
                        <a14:backgroundMark x1="12782" y1="13772" x2="51880" y2="11377"/>
                        <a14:backgroundMark x1="51880" y1="11377" x2="53133" y2="11377"/>
                        <a14:backgroundMark x1="55890" y1="15170" x2="60150" y2="10978"/>
                        <a14:backgroundMark x1="58897" y1="9780" x2="58897" y2="9182"/>
                        <a14:backgroundMark x1="58897" y1="8982" x2="58647" y2="11577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977" t="8655" b="20734"/>
          <a:stretch>
            <a:fillRect/>
          </a:stretch>
        </p:blipFill>
        <p:spPr bwMode="auto">
          <a:xfrm>
            <a:off x="-2011" y="2516857"/>
            <a:ext cx="3622770" cy="4281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16DA10DF-B4AD-9217-D992-867E54E31024}"/>
              </a:ext>
            </a:extLst>
          </p:cNvPr>
          <p:cNvSpPr txBox="1"/>
          <p:nvPr/>
        </p:nvSpPr>
        <p:spPr>
          <a:xfrm>
            <a:off x="-55925" y="2076796"/>
            <a:ext cx="481439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3600" b="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«Non basta guardare,</a:t>
            </a:r>
          </a:p>
          <a:p>
            <a:r>
              <a:rPr lang="it-IT" sz="3600" b="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GB" sz="36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FF0000"/>
              </a:highligh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FF99C14E-AEAB-A89F-8023-9941CFF64F90}"/>
              </a:ext>
            </a:extLst>
          </p:cNvPr>
          <p:cNvSpPr txBox="1"/>
          <p:nvPr/>
        </p:nvSpPr>
        <p:spPr>
          <a:xfrm>
            <a:off x="4326174" y="0"/>
            <a:ext cx="525012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3600" b="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ma guardare con occhi</a:t>
            </a:r>
          </a:p>
          <a:p>
            <a:r>
              <a:rPr lang="it-IT" sz="3600" b="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che vogliono vedere» </a:t>
            </a:r>
            <a:endParaRPr lang="en-GB" sz="36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FF0000"/>
              </a:highligh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7" name="Picture 14" descr="Galileo Galilei Drawing The Surface Of The Moon Cartoon Clipart -  FriendlyStock">
            <a:extLst>
              <a:ext uri="{FF2B5EF4-FFF2-40B4-BE49-F238E27FC236}">
                <a16:creationId xmlns:a16="http://schemas.microsoft.com/office/drawing/2014/main" id="{D7BEE209-8731-64BC-0A31-CF10DFBD0D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500" b="94400" l="5838" r="91568">
                        <a14:foregroundMark x1="84000" y1="10000" x2="60000" y2="8700"/>
                        <a14:foregroundMark x1="68973" y1="5600" x2="74378" y2="5600"/>
                        <a14:foregroundMark x1="65514" y1="91900" x2="72324" y2="72800"/>
                        <a14:foregroundMark x1="84000" y1="82300" x2="84000" y2="76600"/>
                        <a14:foregroundMark x1="81297" y1="79200" x2="82595" y2="83600"/>
                        <a14:foregroundMark x1="91568" y1="48700" x2="83351" y2="57600"/>
                        <a14:foregroundMark x1="5838" y1="77300" x2="10595" y2="66500"/>
                        <a14:foregroundMark x1="30486" y1="94400" x2="30486" y2="94400"/>
                        <a14:foregroundMark x1="13405" y1="17000" x2="13405" y2="17000"/>
                        <a14:foregroundMark x1="33474" y1="16023" x2="40108" y2="15700"/>
                        <a14:foregroundMark x1="26773" y1="16349" x2="28185" y2="16280"/>
                        <a14:foregroundMark x1="24410" y1="16464" x2="25730" y2="16400"/>
                        <a14:foregroundMark x1="13405" y1="17000" x2="19282" y2="16714"/>
                        <a14:foregroundMark x1="41963" y1="31173" x2="42162" y2="33500"/>
                        <a14:foregroundMark x1="40865" y1="18300" x2="41791" y2="29146"/>
                        <a14:foregroundMark x1="80541" y1="35800" x2="80973" y2="38000"/>
                        <a14:foregroundMark x1="61622" y1="36800" x2="59676" y2="37400"/>
                        <a14:foregroundMark x1="68541" y1="29200" x2="70270" y2="29000"/>
                        <a14:foregroundMark x1="71784" y1="30400" x2="66811" y2="30200"/>
                        <a14:foregroundMark x1="30919" y1="52500" x2="29622" y2="46700"/>
                        <a14:foregroundMark x1="15243" y1="15100" x2="17838" y2="38400"/>
                        <a14:foregroundMark x1="17838" y1="38400" x2="18486" y2="39000"/>
                        <a14:foregroundMark x1="18486" y1="39000" x2="37622" y2="18100"/>
                        <a14:foregroundMark x1="13946" y1="18100" x2="45081" y2="24500"/>
                        <a14:foregroundMark x1="41405" y1="21100" x2="25297" y2="15100"/>
                        <a14:foregroundMark x1="21081" y1="15300" x2="30486" y2="19900"/>
                        <a14:foregroundMark x1="21081" y1="16500" x2="37081" y2="19400"/>
                        <a14:foregroundMark x1="37081" y1="19400" x2="29189" y2="17300"/>
                        <a14:foregroundMark x1="35892" y1="17100" x2="39784" y2="17100"/>
                        <a14:foregroundMark x1="34378" y1="25300" x2="43351" y2="32600"/>
                        <a14:foregroundMark x1="43351" y1="32600" x2="43351" y2="32400"/>
                        <a14:foregroundMark x1="23568" y1="37200" x2="26162" y2="54500"/>
                        <a14:foregroundMark x1="39784" y1="18900" x2="38919" y2="18700"/>
                        <a14:foregroundMark x1="35676" y1="24900" x2="34595" y2="24900"/>
                        <a14:foregroundMark x1="20865" y1="16100" x2="20216" y2="18700"/>
                        <a14:foregroundMark x1="33946" y1="17700" x2="38054" y2="18100"/>
                        <a14:backgroundMark x1="32678" y1="20174" x2="32850" y2="20394"/>
                        <a14:backgroundMark x1="38703" y1="21400" x2="38726" y2="21304"/>
                        <a14:backgroundMark x1="38600" y1="18164" x2="38112" y2="18087"/>
                        <a14:backgroundMark x1="33946" y1="17000" x2="34462" y2="17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594" y="977749"/>
            <a:ext cx="4051282" cy="4379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tangolo 7">
            <a:extLst>
              <a:ext uri="{FF2B5EF4-FFF2-40B4-BE49-F238E27FC236}">
                <a16:creationId xmlns:a16="http://schemas.microsoft.com/office/drawing/2014/main" id="{FBBD6C1F-FA8C-2A66-9B4A-BBC715804CF6}"/>
              </a:ext>
            </a:extLst>
          </p:cNvPr>
          <p:cNvSpPr/>
          <p:nvPr/>
        </p:nvSpPr>
        <p:spPr>
          <a:xfrm>
            <a:off x="-16964" y="-7547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9B44660D-8C71-F68D-F158-56D6239AEE26}"/>
              </a:ext>
            </a:extLst>
          </p:cNvPr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5400" i="1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 mesi di febbrile lavoro</a:t>
            </a:r>
            <a:r>
              <a:rPr lang="it-IT" sz="5400" i="1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 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2E2859D9-77EF-4F24-8ACB-F99B40DFA0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39"/>
          <a:stretch>
            <a:fillRect/>
          </a:stretch>
        </p:blipFill>
        <p:spPr>
          <a:xfrm>
            <a:off x="5437058" y="1846928"/>
            <a:ext cx="3706942" cy="3920215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EB1E6D6-4BC5-4F25-AB38-046DA9236F6B}"/>
              </a:ext>
            </a:extLst>
          </p:cNvPr>
          <p:cNvSpPr txBox="1"/>
          <p:nvPr/>
        </p:nvSpPr>
        <p:spPr>
          <a:xfrm>
            <a:off x="103632" y="700906"/>
            <a:ext cx="9144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5400" i="1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 alle stampe</a:t>
            </a:r>
            <a:r>
              <a:rPr lang="it-IT" sz="5400" i="1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5400" dirty="0"/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5CE36A40-5BD4-02A2-8CF8-081BF475C5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1161" y="1848981"/>
            <a:ext cx="6986173" cy="3920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333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9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Sidereus Nuncius - Wikipedia">
            <a:extLst>
              <a:ext uri="{FF2B5EF4-FFF2-40B4-BE49-F238E27FC236}">
                <a16:creationId xmlns:a16="http://schemas.microsoft.com/office/drawing/2014/main" id="{9FDE3F1E-2CF9-E4D6-3467-E9358CB1E2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147" y="-35698"/>
            <a:ext cx="4828673" cy="7078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Sidereus Nuncius (The Starry Messenger; facsimile of 1610 edition on  CD-ROM) da Galilei, Galileo (introduction and English translation by Albert  Van Helden): New Other Binding (1610) 1st edition., Not Signed | Philip">
            <a:extLst>
              <a:ext uri="{FF2B5EF4-FFF2-40B4-BE49-F238E27FC236}">
                <a16:creationId xmlns:a16="http://schemas.microsoft.com/office/drawing/2014/main" id="{DDD781D3-BE3E-3344-00A1-957BB8669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801" b="90155" l="8661" r="91124">
                        <a14:foregroundMark x1="9198" y1="4882" x2="33351" y2="66477"/>
                        <a14:foregroundMark x1="8768" y1="9764" x2="8768" y2="78194"/>
                        <a14:foregroundMark x1="8284" y1="82181" x2="15331" y2="90155"/>
                        <a14:foregroundMark x1="15331" y1="90155" x2="16676" y2="89829"/>
                        <a14:foregroundMark x1="16138" y1="6998" x2="29836" y2="6300"/>
                        <a14:foregroundMark x1="72744" y1="6241" x2="81495" y2="6428"/>
                        <a14:foregroundMark x1="88596" y1="8218" x2="72458" y2="59317"/>
                        <a14:foregroundMark x1="72458" y1="59317" x2="70522" y2="64199"/>
                        <a14:foregroundMark x1="47391" y1="83727" x2="83755" y2="86493"/>
                        <a14:foregroundMark x1="90909" y1="89504" x2="91124" y2="8218"/>
                        <a14:foregroundMark x1="73642" y1="6591" x2="51694" y2="10415"/>
                        <a14:foregroundMark x1="50726" y1="8869" x2="57934" y2="7811"/>
                        <a14:foregroundMark x1="57934" y1="7811" x2="63367" y2="7974"/>
                        <a14:foregroundMark x1="63367" y1="7974" x2="65250" y2="7811"/>
                        <a14:foregroundMark x1="30124" y1="5777" x2="30124" y2="5777"/>
                        <a14:foregroundMark x1="31630" y1="6591" x2="49704" y2="9601"/>
                        <a14:backgroundMark x1="29909" y1="3824" x2="63690" y2="570"/>
                        <a14:backgroundMark x1="63690" y1="570" x2="69554" y2="1709"/>
                        <a14:backgroundMark x1="69554" y1="1709" x2="66165" y2="2441"/>
                        <a14:backgroundMark x1="46853" y1="5777" x2="52609" y2="6998"/>
                        <a14:backgroundMark x1="52932" y1="7160" x2="60301" y2="5940"/>
                        <a14:backgroundMark x1="60301" y1="5940" x2="66165" y2="6265"/>
                        <a14:backgroundMark x1="52932" y1="5940" x2="40134" y2="6779"/>
                        <a14:backgroundMark x1="31715" y1="6403" x2="29586" y2="5614"/>
                        <a14:backgroundMark x1="52717" y1="5533" x2="54761" y2="6428"/>
                        <a14:backgroundMark x1="66756" y1="6591" x2="65250" y2="59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59" y="480871"/>
            <a:ext cx="9144000" cy="604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8E1E536C-66D6-11C6-ADCD-007B54A16CE7}"/>
              </a:ext>
            </a:extLst>
          </p:cNvPr>
          <p:cNvSpPr txBox="1"/>
          <p:nvPr/>
        </p:nvSpPr>
        <p:spPr>
          <a:xfrm>
            <a:off x="1088676" y="3198167"/>
            <a:ext cx="35429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>
                <a:latin typeface="Helvetica" panose="020B0604020202020204" pitchFamily="34" charset="0"/>
                <a:cs typeface="Helvetica" panose="020B0604020202020204" pitchFamily="34" charset="0"/>
              </a:rPr>
              <a:t>Luna </a:t>
            </a:r>
            <a:r>
              <a:rPr lang="it-IT" sz="2400" dirty="0" err="1">
                <a:latin typeface="Helvetica" panose="020B0604020202020204" pitchFamily="34" charset="0"/>
                <a:cs typeface="Helvetica" panose="020B0604020202020204" pitchFamily="34" charset="0"/>
              </a:rPr>
              <a:t>aspera</a:t>
            </a:r>
            <a:r>
              <a:rPr lang="it-IT" sz="2400" dirty="0">
                <a:latin typeface="Helvetica" panose="020B0604020202020204" pitchFamily="34" charset="0"/>
                <a:cs typeface="Helvetica" panose="020B0604020202020204" pitchFamily="34" charset="0"/>
              </a:rPr>
              <a:t> et </a:t>
            </a:r>
            <a:r>
              <a:rPr lang="it-IT" sz="2400" dirty="0" err="1">
                <a:latin typeface="Helvetica" panose="020B0604020202020204" pitchFamily="34" charset="0"/>
                <a:cs typeface="Helvetica" panose="020B0604020202020204" pitchFamily="34" charset="0"/>
              </a:rPr>
              <a:t>inequalis</a:t>
            </a:r>
            <a:endParaRPr lang="en-GB" sz="2400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2AD3BB3E-F839-F643-5DF9-E98B2F93BE00}"/>
              </a:ext>
            </a:extLst>
          </p:cNvPr>
          <p:cNvSpPr txBox="1"/>
          <p:nvPr/>
        </p:nvSpPr>
        <p:spPr>
          <a:xfrm>
            <a:off x="4441992" y="2473465"/>
            <a:ext cx="391885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dirty="0">
                <a:latin typeface="Helvetica" panose="020B0604020202020204" pitchFamily="34" charset="0"/>
                <a:cs typeface="Helvetica" panose="020B0604020202020204" pitchFamily="34" charset="0"/>
              </a:rPr>
              <a:t>L’edizione di</a:t>
            </a:r>
          </a:p>
          <a:p>
            <a:pPr algn="ctr"/>
            <a:r>
              <a:rPr lang="it-IT" sz="4000" dirty="0">
                <a:latin typeface="Helvetica" panose="020B0604020202020204" pitchFamily="34" charset="0"/>
                <a:cs typeface="Helvetica" panose="020B0604020202020204" pitchFamily="34" charset="0"/>
              </a:rPr>
              <a:t>550 copie</a:t>
            </a:r>
          </a:p>
          <a:p>
            <a:pPr algn="ctr"/>
            <a:r>
              <a:rPr lang="it-IT" sz="2400" dirty="0">
                <a:latin typeface="Helvetica" panose="020B0604020202020204" pitchFamily="34" charset="0"/>
                <a:cs typeface="Helvetica" panose="020B0604020202020204" pitchFamily="34" charset="0"/>
              </a:rPr>
              <a:t>venduta</a:t>
            </a:r>
          </a:p>
          <a:p>
            <a:pPr algn="ctr"/>
            <a:r>
              <a:rPr lang="it-IT" sz="4000" dirty="0">
                <a:latin typeface="Helvetica" panose="020B0604020202020204" pitchFamily="34" charset="0"/>
                <a:cs typeface="Helvetica" panose="020B0604020202020204" pitchFamily="34" charset="0"/>
              </a:rPr>
              <a:t> in 7 giorni</a:t>
            </a:r>
            <a:endParaRPr lang="en-GB" sz="4000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2EB17970-73C4-2DDF-E724-C4B682B86365}"/>
              </a:ext>
            </a:extLst>
          </p:cNvPr>
          <p:cNvSpPr txBox="1"/>
          <p:nvPr/>
        </p:nvSpPr>
        <p:spPr>
          <a:xfrm>
            <a:off x="117288" y="-78434"/>
            <a:ext cx="6408772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54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1610</a:t>
            </a:r>
          </a:p>
          <a:p>
            <a:r>
              <a:rPr lang="it-IT" sz="48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SIDEREUS NUNCIUS</a:t>
            </a:r>
          </a:p>
        </p:txBody>
      </p:sp>
    </p:spTree>
    <p:extLst>
      <p:ext uri="{BB962C8B-B14F-4D97-AF65-F5344CB8AC3E}">
        <p14:creationId xmlns:p14="http://schemas.microsoft.com/office/powerpoint/2010/main" val="2693172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6" name="Picture 10" descr="Sistema solare, scoperta una strana struttura al suo confine | Wired Italia">
            <a:extLst>
              <a:ext uri="{FF2B5EF4-FFF2-40B4-BE49-F238E27FC236}">
                <a16:creationId xmlns:a16="http://schemas.microsoft.com/office/drawing/2014/main" id="{E347D6BF-C58E-8DC0-569B-70CD52B984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9063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E7115993-2888-C9C1-2EF2-2C24F4A92B9C}"/>
              </a:ext>
            </a:extLst>
          </p:cNvPr>
          <p:cNvSpPr txBox="1"/>
          <p:nvPr/>
        </p:nvSpPr>
        <p:spPr>
          <a:xfrm>
            <a:off x="1514765" y="414341"/>
            <a:ext cx="6151419" cy="55193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</a:pPr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.</a:t>
            </a:r>
          </a:p>
          <a:p>
            <a:pPr algn="ctr">
              <a:lnSpc>
                <a:spcPct val="107000"/>
              </a:lnSpc>
            </a:pPr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>
              <a:lnSpc>
                <a:spcPct val="107000"/>
              </a:lnSpc>
            </a:pPr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>
              <a:lnSpc>
                <a:spcPct val="107000"/>
              </a:lnSpc>
            </a:pPr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>
              <a:lnSpc>
                <a:spcPct val="107000"/>
              </a:lnSpc>
            </a:pPr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>
              <a:lnSpc>
                <a:spcPct val="107000"/>
              </a:lnSpc>
            </a:pPr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>
              <a:lnSpc>
                <a:spcPct val="107000"/>
              </a:lnSpc>
            </a:pPr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>
              <a:lnSpc>
                <a:spcPct val="107000"/>
              </a:lnSpc>
            </a:pPr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>
              <a:lnSpc>
                <a:spcPct val="107000"/>
              </a:lnSpc>
            </a:pPr>
            <a:r>
              <a:rPr lang="it-IT" sz="5400" dirty="0">
                <a:solidFill>
                  <a:srgbClr val="F3EE8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UN EPOCALE RIVOLGIMENTO </a:t>
            </a:r>
            <a:endParaRPr lang="en-GB" sz="5400" dirty="0">
              <a:solidFill>
                <a:srgbClr val="F3EE8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3" name="AutoShape 6" descr="Il sistema solare | Mappa concettuale e riassunto | Algor Cards">
            <a:extLst>
              <a:ext uri="{FF2B5EF4-FFF2-40B4-BE49-F238E27FC236}">
                <a16:creationId xmlns:a16="http://schemas.microsoft.com/office/drawing/2014/main" id="{BF87B87D-798E-551D-A947-31E12B4E5A0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DAA109CF-0315-BB33-3290-978A6AA659AA}"/>
              </a:ext>
            </a:extLst>
          </p:cNvPr>
          <p:cNvSpPr txBox="1"/>
          <p:nvPr/>
        </p:nvSpPr>
        <p:spPr>
          <a:xfrm>
            <a:off x="1380373" y="6006744"/>
            <a:ext cx="66880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000" i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Che dà inizio alla nostra era</a:t>
            </a:r>
            <a:endParaRPr lang="en-GB" sz="4000" i="1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E26C966B-DD31-6BCA-95EF-C7EA052817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29452" b="3415"/>
          <a:stretch>
            <a:fillRect/>
          </a:stretch>
        </p:blipFill>
        <p:spPr>
          <a:xfrm>
            <a:off x="1003743" y="0"/>
            <a:ext cx="7064679" cy="6844979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FDF6D8E1-BA0C-1C35-9E65-15EB1FB35DBA}"/>
              </a:ext>
            </a:extLst>
          </p:cNvPr>
          <p:cNvSpPr txBox="1"/>
          <p:nvPr/>
        </p:nvSpPr>
        <p:spPr>
          <a:xfrm>
            <a:off x="1693762" y="-5358"/>
            <a:ext cx="60612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Il nome di Galileo corre</a:t>
            </a:r>
          </a:p>
          <a:p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per tutte le corti d’Europa</a:t>
            </a: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7DA0AB67-63B9-897A-0968-6BB3945AC93D}"/>
              </a:ext>
            </a:extLst>
          </p:cNvPr>
          <p:cNvSpPr txBox="1"/>
          <p:nvPr/>
        </p:nvSpPr>
        <p:spPr>
          <a:xfrm>
            <a:off x="67326" y="5984790"/>
            <a:ext cx="91439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dirty="0">
                <a:solidFill>
                  <a:schemeClr val="bg1"/>
                </a:solidFill>
              </a:rPr>
              <a:t>A Firenze i Medici, la famiglia più potente d’Europa, </a:t>
            </a:r>
          </a:p>
          <a:p>
            <a:pPr algn="ctr"/>
            <a:r>
              <a:rPr lang="it-IT" sz="2400" dirty="0">
                <a:solidFill>
                  <a:schemeClr val="bg1"/>
                </a:solidFill>
              </a:rPr>
              <a:t>lo stimano e lo proteggono 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5" name="Picture 2" descr="Cosimo II de' Medici - Wikipedia">
            <a:extLst>
              <a:ext uri="{FF2B5EF4-FFF2-40B4-BE49-F238E27FC236}">
                <a16:creationId xmlns:a16="http://schemas.microsoft.com/office/drawing/2014/main" id="{80BC511B-1F16-2720-2266-180089A55A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791"/>
          <a:stretch>
            <a:fillRect/>
          </a:stretch>
        </p:blipFill>
        <p:spPr bwMode="auto">
          <a:xfrm>
            <a:off x="6255694" y="3715523"/>
            <a:ext cx="2820980" cy="2293827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Famiglia Medici">
            <a:extLst>
              <a:ext uri="{FF2B5EF4-FFF2-40B4-BE49-F238E27FC236}">
                <a16:creationId xmlns:a16="http://schemas.microsoft.com/office/drawing/2014/main" id="{CF47D6B8-6D11-79FF-BF26-94B66BD78A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548" y="3630391"/>
            <a:ext cx="2968320" cy="2402237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D7BABA07-79C8-8F08-8FF2-8C0DF9FEA9E6}"/>
              </a:ext>
            </a:extLst>
          </p:cNvPr>
          <p:cNvSpPr txBox="1"/>
          <p:nvPr/>
        </p:nvSpPr>
        <p:spPr>
          <a:xfrm>
            <a:off x="6776445" y="5107616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Cosimo II Medici</a:t>
            </a:r>
            <a:endParaRPr lang="en-GB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4640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D3364FA0-B241-16A9-8F6E-D915A6BC9486}"/>
              </a:ext>
            </a:extLst>
          </p:cNvPr>
          <p:cNvSpPr txBox="1"/>
          <p:nvPr/>
        </p:nvSpPr>
        <p:spPr>
          <a:xfrm>
            <a:off x="720292" y="145845"/>
            <a:ext cx="173613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4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Ma… </a:t>
            </a:r>
            <a:endParaRPr lang="en-GB" sz="4000" dirty="0"/>
          </a:p>
        </p:txBody>
      </p:sp>
      <p:pic>
        <p:nvPicPr>
          <p:cNvPr id="9" name="Picture 6">
            <a:extLst>
              <a:ext uri="{FF2B5EF4-FFF2-40B4-BE49-F238E27FC236}">
                <a16:creationId xmlns:a16="http://schemas.microsoft.com/office/drawing/2014/main" id="{4AA72F5C-CB00-8F75-2BFF-7DE8F31AF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8" y="1653664"/>
            <a:ext cx="6773897" cy="514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7FCEE9BA-B284-EBED-0F89-776E81D4D4D8}"/>
              </a:ext>
            </a:extLst>
          </p:cNvPr>
          <p:cNvSpPr txBox="1"/>
          <p:nvPr/>
        </p:nvSpPr>
        <p:spPr>
          <a:xfrm>
            <a:off x="1413474" y="636133"/>
            <a:ext cx="59507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di</a:t>
            </a:r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44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CHIESA CATTOLICA</a:t>
            </a:r>
            <a:endParaRPr lang="en-GB" sz="4000" dirty="0"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57DD6EBA-1B88-8D7D-7B14-088A233FF926}"/>
              </a:ext>
            </a:extLst>
          </p:cNvPr>
          <p:cNvSpPr txBox="1"/>
          <p:nvPr/>
        </p:nvSpPr>
        <p:spPr>
          <a:xfrm>
            <a:off x="2370265" y="14214"/>
            <a:ext cx="43075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44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dopo</a:t>
            </a:r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44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1000 anni </a:t>
            </a:r>
            <a:endParaRPr lang="en-GB" sz="3200" dirty="0">
              <a:solidFill>
                <a:schemeClr val="accent4">
                  <a:lumMod val="40000"/>
                  <a:lumOff val="60000"/>
                </a:schemeClr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4" name="Picture 14" descr="Catholic Pope Clipart Hd PNG, Pope Catholic Sacred, Pope, Holy Migration, Visit PNG Image For Free Download">
            <a:extLst>
              <a:ext uri="{FF2B5EF4-FFF2-40B4-BE49-F238E27FC236}">
                <a16:creationId xmlns:a16="http://schemas.microsoft.com/office/drawing/2014/main" id="{76F20688-DAF0-0FA8-3097-7906DFC84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688" b="96354" l="9896" r="89063">
                        <a14:foregroundMark x1="55208" y1="27604" x2="42188" y2="47917"/>
                        <a14:foregroundMark x1="56771" y1="10417" x2="57813" y2="5729"/>
                        <a14:foregroundMark x1="43750" y1="88542" x2="61979" y2="90104"/>
                        <a14:foregroundMark x1="63542" y1="93750" x2="40625" y2="93750"/>
                        <a14:foregroundMark x1="41146" y1="96354" x2="43229" y2="734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0934" y="-6735"/>
            <a:ext cx="1567284" cy="156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5D684F8E-0397-9E83-91E1-B17CEE6314C5}"/>
              </a:ext>
            </a:extLst>
          </p:cNvPr>
          <p:cNvSpPr txBox="1"/>
          <p:nvPr/>
        </p:nvSpPr>
        <p:spPr>
          <a:xfrm>
            <a:off x="-20791" y="1155930"/>
            <a:ext cx="9164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con la dogmatica sacralità di Bibbia e Vangeli</a:t>
            </a:r>
            <a:endParaRPr lang="en-GB" sz="32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0" name="Picture 16">
            <a:extLst>
              <a:ext uri="{FF2B5EF4-FFF2-40B4-BE49-F238E27FC236}">
                <a16:creationId xmlns:a16="http://schemas.microsoft.com/office/drawing/2014/main" id="{B543F5EE-B55D-7856-4F22-FD26CB125A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719" r="39820" b="10187"/>
          <a:stretch>
            <a:fillRect/>
          </a:stretch>
        </p:blipFill>
        <p:spPr bwMode="auto">
          <a:xfrm>
            <a:off x="281354" y="1883690"/>
            <a:ext cx="2873715" cy="4075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F1A411C2-8DD1-8F8B-B220-CCD3F2D193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719" t="14167" r="39820" b="31407"/>
          <a:stretch>
            <a:fillRect/>
          </a:stretch>
        </p:blipFill>
        <p:spPr bwMode="auto">
          <a:xfrm>
            <a:off x="1600448" y="1638280"/>
            <a:ext cx="4748981" cy="4081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THE DAY THE SUN STOOD FIRM IN THE SKY – Deeper Life Bible Church, Oak Park">
            <a:extLst>
              <a:ext uri="{FF2B5EF4-FFF2-40B4-BE49-F238E27FC236}">
                <a16:creationId xmlns:a16="http://schemas.microsoft.com/office/drawing/2014/main" id="{71BB25D9-E46B-9010-D144-D312925D42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500" b="99750" l="9851" r="89851">
                        <a14:foregroundMark x1="37910" y1="8000" x2="43582" y2="12500"/>
                        <a14:foregroundMark x1="35224" y1="11250" x2="39403" y2="11000"/>
                        <a14:foregroundMark x1="38507" y1="10500" x2="37910" y2="6250"/>
                        <a14:foregroundMark x1="68060" y1="9750" x2="58806" y2="8750"/>
                        <a14:foregroundMark x1="60896" y1="8250" x2="66866" y2="8500"/>
                        <a14:foregroundMark x1="67761" y1="9250" x2="62985" y2="7750"/>
                        <a14:foregroundMark x1="72239" y1="96250" x2="71642" y2="88000"/>
                        <a14:foregroundMark x1="68657" y1="95250" x2="67761" y2="95750"/>
                        <a14:foregroundMark x1="67164" y1="96250" x2="66567" y2="96250"/>
                        <a14:foregroundMark x1="53731" y1="77000" x2="53134" y2="87250"/>
                        <a14:foregroundMark x1="53134" y1="87250" x2="52836" y2="88000"/>
                        <a14:foregroundMark x1="46947" y1="88500" x2="47463" y2="88500"/>
                        <a14:foregroundMark x1="45373" y1="88500" x2="46475" y2="88500"/>
                        <a14:foregroundMark x1="75522" y1="2500" x2="76716" y2="21000"/>
                        <a14:foregroundMark x1="78643" y1="96955" x2="78806" y2="99750"/>
                        <a14:foregroundMark x1="78490" y1="94330" x2="78636" y2="96836"/>
                        <a14:foregroundMark x1="77546" y1="78112" x2="78438" y2="93428"/>
                        <a14:foregroundMark x1="76418" y1="58750" x2="76712" y2="63802"/>
                        <a14:foregroundMark x1="78806" y1="99750" x2="78806" y2="99750"/>
                        <a14:foregroundMark x1="77313" y1="73250" x2="77313" y2="77000"/>
                        <a14:backgroundMark x1="35522" y1="57750" x2="30149" y2="93250"/>
                        <a14:backgroundMark x1="47164" y1="75250" x2="42090" y2="87250"/>
                        <a14:backgroundMark x1="42090" y1="87250" x2="42090" y2="87500"/>
                        <a14:backgroundMark x1="59403" y1="82750" x2="62388" y2="87250"/>
                        <a14:backgroundMark x1="63881" y1="96500" x2="42388" y2="97250"/>
                        <a14:backgroundMark x1="72836" y1="97750" x2="76716" y2="97000"/>
                        <a14:backgroundMark x1="77015" y1="92750" x2="76418" y2="89000"/>
                        <a14:backgroundMark x1="76688" y1="73250" x2="75522" y2="60750"/>
                        <a14:backgroundMark x1="41493" y1="8500" x2="38507" y2="5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882" r="15221"/>
          <a:stretch>
            <a:fillRect/>
          </a:stretch>
        </p:blipFill>
        <p:spPr bwMode="auto">
          <a:xfrm>
            <a:off x="6707765" y="1385687"/>
            <a:ext cx="2525806" cy="559577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722EEE5C-AE12-5E6B-2884-AAA87F05DE5E}"/>
              </a:ext>
            </a:extLst>
          </p:cNvPr>
          <p:cNvSpPr txBox="1"/>
          <p:nvPr/>
        </p:nvSpPr>
        <p:spPr>
          <a:xfrm>
            <a:off x="1814755" y="1662519"/>
            <a:ext cx="549592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b="1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«</a:t>
            </a:r>
            <a:r>
              <a:rPr lang="it-IT" sz="3600" b="1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Sole, fermati </a:t>
            </a:r>
            <a:r>
              <a:rPr lang="it-IT" sz="2400" b="1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su </a:t>
            </a:r>
            <a:r>
              <a:rPr lang="it-IT" sz="2400" b="1" i="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Ghibaon</a:t>
            </a:r>
            <a:r>
              <a:rPr lang="it-IT" b="1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, </a:t>
            </a:r>
          </a:p>
          <a:p>
            <a:r>
              <a:rPr lang="it-IT" b="1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 tu, Luna, sulla valle d’</a:t>
            </a:r>
            <a:r>
              <a:rPr lang="it-IT" b="1" i="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Ayalon</a:t>
            </a:r>
            <a:r>
              <a:rPr lang="it-IT" b="1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!»</a:t>
            </a:r>
          </a:p>
          <a:p>
            <a:endParaRPr lang="it-IT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endParaRPr lang="it-IT" b="1" i="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EAF35464-B5DD-B169-0641-FE47B5E6FBA6}"/>
              </a:ext>
            </a:extLst>
          </p:cNvPr>
          <p:cNvSpPr txBox="1"/>
          <p:nvPr/>
        </p:nvSpPr>
        <p:spPr>
          <a:xfrm>
            <a:off x="1559331" y="4278339"/>
            <a:ext cx="5984221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«e</a:t>
            </a:r>
            <a:r>
              <a:rPr lang="it-IT" sz="3600" b="1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il Sole si fermò </a:t>
            </a:r>
          </a:p>
          <a:p>
            <a:pPr algn="ctr"/>
            <a:r>
              <a:rPr lang="it-IT" sz="2400" b="1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 la Luna rimase al suo posto </a:t>
            </a:r>
          </a:p>
          <a:p>
            <a:pPr algn="ctr"/>
            <a:r>
              <a:rPr lang="it-IT" sz="2400" b="1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per quasi un giorno intero»</a:t>
            </a:r>
            <a:endParaRPr lang="en-GB" sz="2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030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13" grpId="0"/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Galileo cartoon – Chris Madden Cartoons">
            <a:extLst>
              <a:ext uri="{FF2B5EF4-FFF2-40B4-BE49-F238E27FC236}">
                <a16:creationId xmlns:a16="http://schemas.microsoft.com/office/drawing/2014/main" id="{D0CF6C7B-1897-34D6-49FA-45496926E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42" b="90000" l="6651" r="93587">
                        <a14:foregroundMark x1="22328" y1="41628" x2="27078" y2="58372"/>
                        <a14:foregroundMark x1="37055" y1="59767" x2="30404" y2="50465"/>
                        <a14:foregroundMark x1="52969" y1="62558" x2="53444" y2="82326"/>
                        <a14:foregroundMark x1="53444" y1="82326" x2="53207" y2="82558"/>
                        <a14:foregroundMark x1="72684" y1="58372" x2="74347" y2="76047"/>
                        <a14:foregroundMark x1="86223" y1="28372" x2="79097" y2="43256"/>
                        <a14:foregroundMark x1="79572" y1="27674" x2="88836" y2="28837"/>
                        <a14:foregroundMark x1="91211" y1="28372" x2="93587" y2="34419"/>
                        <a14:foregroundMark x1="80285" y1="46744" x2="71259" y2="60465"/>
                        <a14:foregroundMark x1="14252" y1="10930" x2="33967" y2="21860"/>
                        <a14:foregroundMark x1="33967" y1="21860" x2="34204" y2="69535"/>
                        <a14:foregroundMark x1="10451" y1="27674" x2="14489" y2="76279"/>
                        <a14:foregroundMark x1="29454" y1="87209" x2="29454" y2="56279"/>
                        <a14:foregroundMark x1="38717" y1="84651" x2="33729" y2="62326"/>
                        <a14:foregroundMark x1="33729" y1="62326" x2="32304" y2="59070"/>
                        <a14:foregroundMark x1="6888" y1="85581" x2="9739" y2="59302"/>
                        <a14:foregroundMark x1="19240" y1="85581" x2="22803" y2="58837"/>
                        <a14:foregroundMark x1="38242" y1="47442" x2="36580" y2="25116"/>
                        <a14:foregroundMark x1="36580" y1="25116" x2="29691" y2="10465"/>
                        <a14:foregroundMark x1="29691" y1="10465" x2="26841" y2="8605"/>
                        <a14:foregroundMark x1="26603" y1="8372" x2="18290" y2="7442"/>
                        <a14:foregroundMark x1="19240" y1="9535" x2="10689" y2="48372"/>
                        <a14:foregroundMark x1="10689" y1="48372" x2="10689" y2="55116"/>
                        <a14:foregroundMark x1="10689" y1="55349" x2="9976" y2="34651"/>
                        <a14:foregroundMark x1="9976" y1="34651" x2="11876" y2="28372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8173" y="-131501"/>
            <a:ext cx="3830098" cy="391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8525F206-95AF-350B-624E-C0374019CF30}"/>
              </a:ext>
            </a:extLst>
          </p:cNvPr>
          <p:cNvSpPr txBox="1"/>
          <p:nvPr/>
        </p:nvSpPr>
        <p:spPr>
          <a:xfrm>
            <a:off x="361264" y="2466684"/>
            <a:ext cx="23594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Il domenicano </a:t>
            </a:r>
          </a:p>
          <a:p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Tomaso Caccini</a:t>
            </a:r>
            <a:endParaRPr lang="en-GB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8" name="Picture 4" descr="Il Cardinale Bellarmino. Storia di un grande inquisitore - Franco Nicoli - copertina">
            <a:extLst>
              <a:ext uri="{FF2B5EF4-FFF2-40B4-BE49-F238E27FC236}">
                <a16:creationId xmlns:a16="http://schemas.microsoft.com/office/drawing/2014/main" id="{BCBA4A0C-4C77-AE4D-2C81-D0AC7639E5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738" b="81905" l="1493" r="97015">
                        <a14:foregroundMark x1="10729" y1="34807" x2="10634" y2="35119"/>
                        <a14:foregroundMark x1="14925" y1="21071" x2="10751" y2="34736"/>
                        <a14:foregroundMark x1="10634" y1="35833" x2="17910" y2="76905"/>
                        <a14:foregroundMark x1="1679" y1="47143" x2="10634" y2="78214"/>
                        <a14:foregroundMark x1="83060" y1="71504" x2="84939" y2="71512"/>
                        <a14:foregroundMark x1="59157" y1="71405" x2="63139" y2="71422"/>
                        <a14:foregroundMark x1="36194" y1="71310" x2="52465" y2="71378"/>
                        <a14:foregroundMark x1="41978" y1="80000" x2="57044" y2="80294"/>
                        <a14:foregroundMark x1="57698" y1="81568" x2="8582" y2="81905"/>
                        <a14:foregroundMark x1="19590" y1="18452" x2="19963" y2="21667"/>
                        <a14:foregroundMark x1="46642" y1="24643" x2="39366" y2="25595"/>
                        <a14:foregroundMark x1="17537" y1="18810" x2="16604" y2="23690"/>
                        <a14:foregroundMark x1="43843" y1="35833" x2="44403" y2="37500"/>
                        <a14:backgroundMark x1="49440" y1="56190" x2="64179" y2="31071"/>
                        <a14:backgroundMark x1="53358" y1="25476" x2="42537" y2="58333"/>
                        <a14:backgroundMark x1="42537" y1="58690" x2="67724" y2="53810"/>
                        <a14:backgroundMark x1="67724" y1="53810" x2="71082" y2="52143"/>
                        <a14:backgroundMark x1="24440" y1="21667" x2="24440" y2="20714"/>
                        <a14:backgroundMark x1="31157" y1="17857" x2="31157" y2="22619"/>
                        <a14:backgroundMark x1="30597" y1="17262" x2="22840" y2="19046"/>
                        <a14:backgroundMark x1="67164" y1="48929" x2="65858" y2="83452"/>
                        <a14:backgroundMark x1="51306" y1="62619" x2="62127" y2="83690"/>
                        <a14:backgroundMark x1="62127" y1="83690" x2="62313" y2="83810"/>
                        <a14:backgroundMark x1="68657" y1="84762" x2="83769" y2="52500"/>
                        <a14:backgroundMark x1="83769" y1="52500" x2="83769" y2="52500"/>
                        <a14:backgroundMark x1="91045" y1="55714" x2="87687" y2="84762"/>
                        <a14:backgroundMark x1="87687" y1="84762" x2="87687" y2="84762"/>
                        <a14:backgroundMark x1="93470" y1="80595" x2="95896" y2="57024"/>
                        <a14:backgroundMark x1="98881" y1="63214" x2="94963" y2="84405"/>
                        <a14:backgroundMark x1="75000" y1="84762" x2="72575" y2="66548"/>
                        <a14:backgroundMark x1="72575" y1="66548" x2="72575" y2="66548"/>
                        <a14:backgroundMark x1="82836" y1="63214" x2="76866" y2="79524"/>
                        <a14:backgroundMark x1="74440" y1="54762" x2="74067" y2="63929"/>
                        <a14:backgroundMark x1="66791" y1="80833" x2="94963" y2="81548"/>
                        <a14:backgroundMark x1="65299" y1="71071" x2="79291" y2="72381"/>
                        <a14:backgroundMark x1="83769" y1="72738" x2="99254" y2="72024"/>
                        <a14:backgroundMark x1="7836" y1="33929" x2="1493" y2="41786"/>
                        <a14:backgroundMark x1="10261" y1="38214" x2="9328" y2="36905"/>
                        <a14:backgroundMark x1="78358" y1="57381" x2="76306" y2="61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5963" b="15868"/>
          <a:stretch>
            <a:fillRect/>
          </a:stretch>
        </p:blipFill>
        <p:spPr bwMode="auto">
          <a:xfrm flipH="1">
            <a:off x="7194622" y="-381907"/>
            <a:ext cx="1948054" cy="3810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FEE1427C-24B8-7A5B-F454-84E019C22E88}"/>
              </a:ext>
            </a:extLst>
          </p:cNvPr>
          <p:cNvSpPr txBox="1"/>
          <p:nvPr/>
        </p:nvSpPr>
        <p:spPr>
          <a:xfrm>
            <a:off x="7313424" y="2541168"/>
            <a:ext cx="17443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Il Cardinale</a:t>
            </a:r>
          </a:p>
          <a:p>
            <a:r>
              <a:rPr lang="it-IT" sz="24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Bellarmino</a:t>
            </a:r>
            <a:endParaRPr lang="en-GB" sz="24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20" name="Picture 6" descr="Figure 1 from The Argument Form &quot;Appeal to Galileo&quot;: A Critical  Appreciation of Doury's Account | Semantic Scholar">
            <a:extLst>
              <a:ext uri="{FF2B5EF4-FFF2-40B4-BE49-F238E27FC236}">
                <a16:creationId xmlns:a16="http://schemas.microsoft.com/office/drawing/2014/main" id="{A1698F83-9EA9-34E2-F2D3-8C749CDF87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219" b="93098" l="4453" r="96565">
                        <a14:foregroundMark x1="37532" y1="10556" x2="37532" y2="33838"/>
                        <a14:foregroundMark x1="12341" y1="14646" x2="23791" y2="50337"/>
                        <a14:foregroundMark x1="8734" y1="10378" x2="18830" y2="23737"/>
                        <a14:foregroundMark x1="4835" y1="5219" x2="5883" y2="6605"/>
                        <a14:foregroundMark x1="18830" y1="23737" x2="27608" y2="43939"/>
                        <a14:foregroundMark x1="23028" y1="18855" x2="16158" y2="85354"/>
                        <a14:foregroundMark x1="8270" y1="89899" x2="71374" y2="91246"/>
                        <a14:foregroundMark x1="71374" y1="91246" x2="95038" y2="88552"/>
                        <a14:foregroundMark x1="96819" y1="89057" x2="88168" y2="72896"/>
                        <a14:foregroundMark x1="88168" y1="72896" x2="87913" y2="72559"/>
                        <a14:foregroundMark x1="84097" y1="30303" x2="76845" y2="56229"/>
                        <a14:foregroundMark x1="83715" y1="31987" x2="81679" y2="55724"/>
                        <a14:foregroundMark x1="81679" y1="55724" x2="81679" y2="55724"/>
                        <a14:foregroundMark x1="83079" y1="54882" x2="87532" y2="31145"/>
                        <a14:foregroundMark x1="87532" y1="30640" x2="85496" y2="49158"/>
                        <a14:foregroundMark x1="85496" y1="49158" x2="84097" y2="51684"/>
                        <a14:foregroundMark x1="80916" y1="30640" x2="74427" y2="43434"/>
                        <a14:foregroundMark x1="73410" y1="38384" x2="77226" y2="52189"/>
                        <a14:foregroundMark x1="80916" y1="40741" x2="73410" y2="54377"/>
                        <a14:foregroundMark x1="79262" y1="34343" x2="76463" y2="39731"/>
                        <a14:foregroundMark x1="46819" y1="43939" x2="43766" y2="49327"/>
                        <a14:foregroundMark x1="50636" y1="51684" x2="46819" y2="35017"/>
                        <a14:foregroundMark x1="46819" y1="35017" x2="46819" y2="29798"/>
                        <a14:foregroundMark x1="52672" y1="29798" x2="48219" y2="48990"/>
                        <a14:foregroundMark x1="7888" y1="10606" x2="24427" y2="12626"/>
                        <a14:foregroundMark x1="24427" y1="12626" x2="24809" y2="12458"/>
                        <a14:foregroundMark x1="5471" y1="10101" x2="4453" y2="29798"/>
                        <a14:foregroundMark x1="4835" y1="33502" x2="13740" y2="33838"/>
                        <a14:foregroundMark x1="19975" y1="76768" x2="42748" y2="62626"/>
                        <a14:foregroundMark x1="10305" y1="93098" x2="34606" y2="93098"/>
                        <a14:foregroundMark x1="34606" y1="93098" x2="49237" y2="92256"/>
                        <a14:foregroundMark x1="49618" y1="32997" x2="55089" y2="44781"/>
                        <a14:foregroundMark x1="34860" y1="17003" x2="34097" y2="33838"/>
                        <a14:foregroundMark x1="36896" y1="14310" x2="30025" y2="22054"/>
                        <a14:foregroundMark x1="36896" y1="18350" x2="50763" y2="24579"/>
                        <a14:foregroundMark x1="50763" y1="24579" x2="52036" y2="26094"/>
                        <a14:foregroundMark x1="42366" y1="20707" x2="40331" y2="16162"/>
                        <a14:foregroundMark x1="75827" y1="47138" x2="66794" y2="54882"/>
                        <a14:foregroundMark x1="75827" y1="47475" x2="68193" y2="47980"/>
                        <a14:foregroundMark x1="66794" y1="48990" x2="71628" y2="47138"/>
                        <a14:foregroundMark x1="6870" y1="79461" x2="7888" y2="85354"/>
                        <a14:backgroundMark x1="26845" y1="4209" x2="52672" y2="12963"/>
                        <a14:backgroundMark x1="5471" y1="7407" x2="25445" y2="101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211"/>
          <a:stretch>
            <a:fillRect/>
          </a:stretch>
        </p:blipFill>
        <p:spPr bwMode="auto">
          <a:xfrm>
            <a:off x="2395328" y="3533152"/>
            <a:ext cx="5045858" cy="350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01B2F857-47D8-37DD-72A4-09DAF73036E3}"/>
              </a:ext>
            </a:extLst>
          </p:cNvPr>
          <p:cNvSpPr txBox="1"/>
          <p:nvPr/>
        </p:nvSpPr>
        <p:spPr>
          <a:xfrm>
            <a:off x="4894014" y="3456675"/>
            <a:ext cx="416379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…che </a:t>
            </a:r>
            <a:r>
              <a:rPr lang="it-IT" i="1" dirty="0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realmente</a:t>
            </a:r>
            <a:r>
              <a:rPr lang="it-IT" dirty="0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 il Sole</a:t>
            </a:r>
          </a:p>
          <a:p>
            <a:r>
              <a:rPr lang="it-IT" dirty="0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stia nel centro del mondo…</a:t>
            </a:r>
          </a:p>
          <a:p>
            <a:r>
              <a:rPr lang="en-GB" dirty="0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 </a:t>
            </a:r>
          </a:p>
        </p:txBody>
      </p:sp>
      <p:pic>
        <p:nvPicPr>
          <p:cNvPr id="3076" name="Picture 4" descr="Giordano Bruno e le sue ultime parole a Sagredo">
            <a:extLst>
              <a:ext uri="{FF2B5EF4-FFF2-40B4-BE49-F238E27FC236}">
                <a16:creationId xmlns:a16="http://schemas.microsoft.com/office/drawing/2014/main" id="{5906A767-CF2B-E2D3-9806-AC50F8D33F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7048" y="1043300"/>
            <a:ext cx="1531258" cy="123617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00DDFF1F-46D2-866B-FCF5-ED6B98A40422}"/>
              </a:ext>
            </a:extLst>
          </p:cNvPr>
          <p:cNvSpPr txBox="1"/>
          <p:nvPr/>
        </p:nvSpPr>
        <p:spPr>
          <a:xfrm>
            <a:off x="6235855" y="2018329"/>
            <a:ext cx="1133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Giordano</a:t>
            </a:r>
          </a:p>
          <a:p>
            <a:pPr algn="ctr"/>
            <a:r>
              <a:rPr lang="it-IT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Bruno</a:t>
            </a:r>
            <a:endParaRPr lang="en-GB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cxnSp>
        <p:nvCxnSpPr>
          <p:cNvPr id="4" name="Connettore diritto 3">
            <a:extLst>
              <a:ext uri="{FF2B5EF4-FFF2-40B4-BE49-F238E27FC236}">
                <a16:creationId xmlns:a16="http://schemas.microsoft.com/office/drawing/2014/main" id="{7686EE9A-AC46-8AE2-E8B0-4C9F258D9892}"/>
              </a:ext>
            </a:extLst>
          </p:cNvPr>
          <p:cNvCxnSpPr/>
          <p:nvPr/>
        </p:nvCxnSpPr>
        <p:spPr>
          <a:xfrm>
            <a:off x="4968663" y="3599471"/>
            <a:ext cx="0" cy="690465"/>
          </a:xfrm>
          <a:prstGeom prst="line">
            <a:avLst/>
          </a:prstGeom>
          <a:ln w="19050">
            <a:solidFill>
              <a:srgbClr val="F0CFA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Connettore diritto 4">
            <a:extLst>
              <a:ext uri="{FF2B5EF4-FFF2-40B4-BE49-F238E27FC236}">
                <a16:creationId xmlns:a16="http://schemas.microsoft.com/office/drawing/2014/main" id="{E66406F7-E493-EB6C-27FD-9A582B231021}"/>
              </a:ext>
            </a:extLst>
          </p:cNvPr>
          <p:cNvCxnSpPr>
            <a:cxnSpLocks/>
          </p:cNvCxnSpPr>
          <p:nvPr/>
        </p:nvCxnSpPr>
        <p:spPr>
          <a:xfrm flipV="1">
            <a:off x="4571999" y="3956665"/>
            <a:ext cx="396664" cy="709072"/>
          </a:xfrm>
          <a:prstGeom prst="line">
            <a:avLst/>
          </a:prstGeom>
          <a:ln w="19050">
            <a:solidFill>
              <a:srgbClr val="F0CFA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6" descr="Aristotele-De Caelo. – Studiare bene">
            <a:extLst>
              <a:ext uri="{FF2B5EF4-FFF2-40B4-BE49-F238E27FC236}">
                <a16:creationId xmlns:a16="http://schemas.microsoft.com/office/drawing/2014/main" id="{DB664B28-62C3-4638-0DAA-D3E18D8D2E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09" r="4722"/>
          <a:stretch>
            <a:fillRect/>
          </a:stretch>
        </p:blipFill>
        <p:spPr bwMode="auto">
          <a:xfrm rot="239121">
            <a:off x="2561502" y="3553533"/>
            <a:ext cx="1234313" cy="107060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Bolla: nuvola 27">
            <a:extLst>
              <a:ext uri="{FF2B5EF4-FFF2-40B4-BE49-F238E27FC236}">
                <a16:creationId xmlns:a16="http://schemas.microsoft.com/office/drawing/2014/main" id="{C6C2F517-141E-8312-B804-0A8985F075E9}"/>
              </a:ext>
            </a:extLst>
          </p:cNvPr>
          <p:cNvSpPr/>
          <p:nvPr/>
        </p:nvSpPr>
        <p:spPr>
          <a:xfrm>
            <a:off x="6105869" y="1015625"/>
            <a:ext cx="1393616" cy="1183976"/>
          </a:xfrm>
          <a:prstGeom prst="cloudCallout">
            <a:avLst>
              <a:gd name="adj1" fmla="val 80712"/>
              <a:gd name="adj2" fmla="val -63745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BFF0E864-ADD0-3161-9523-30368CFB9F63}"/>
              </a:ext>
            </a:extLst>
          </p:cNvPr>
          <p:cNvSpPr txBox="1"/>
          <p:nvPr/>
        </p:nvSpPr>
        <p:spPr>
          <a:xfrm>
            <a:off x="3553360" y="3104646"/>
            <a:ext cx="19760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Il Sant’Uffizio</a:t>
            </a:r>
            <a:endParaRPr lang="en-GB" sz="24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940D554B-5CBE-9490-C626-7205E4D1B42D}"/>
              </a:ext>
            </a:extLst>
          </p:cNvPr>
          <p:cNvSpPr/>
          <p:nvPr/>
        </p:nvSpPr>
        <p:spPr>
          <a:xfrm>
            <a:off x="6037048" y="4289937"/>
            <a:ext cx="1912634" cy="256806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6F85DF83-E98A-0761-DA4B-723D39B2A240}"/>
              </a:ext>
            </a:extLst>
          </p:cNvPr>
          <p:cNvSpPr txBox="1"/>
          <p:nvPr/>
        </p:nvSpPr>
        <p:spPr>
          <a:xfrm>
            <a:off x="4909263" y="3963374"/>
            <a:ext cx="41637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 è </a:t>
            </a:r>
            <a:r>
              <a:rPr lang="en-GB" dirty="0" err="1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cosa</a:t>
            </a:r>
            <a:r>
              <a:rPr lang="en-GB" dirty="0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2400" dirty="0" err="1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mo</a:t>
            </a:r>
            <a:r>
              <a:rPr lang="en-GB" sz="2400" dirty="0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…o…</a:t>
            </a:r>
            <a:r>
              <a:rPr lang="en-GB" sz="2400" dirty="0" err="1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olto</a:t>
            </a:r>
            <a:r>
              <a:rPr lang="en-GB" sz="2400" dirty="0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2400" dirty="0" err="1">
                <a:solidFill>
                  <a:srgbClr val="F4D3A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pericolosa</a:t>
            </a:r>
            <a:endParaRPr lang="en-GB" dirty="0">
              <a:solidFill>
                <a:srgbClr val="F4D3A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9" name="Figura a mano libera: forma 8">
            <a:extLst>
              <a:ext uri="{FF2B5EF4-FFF2-40B4-BE49-F238E27FC236}">
                <a16:creationId xmlns:a16="http://schemas.microsoft.com/office/drawing/2014/main" id="{7EAD793D-EA61-38CA-5E38-775292109B26}"/>
              </a:ext>
            </a:extLst>
          </p:cNvPr>
          <p:cNvSpPr/>
          <p:nvPr/>
        </p:nvSpPr>
        <p:spPr>
          <a:xfrm>
            <a:off x="2276669" y="652393"/>
            <a:ext cx="1427584" cy="1288374"/>
          </a:xfrm>
          <a:custGeom>
            <a:avLst/>
            <a:gdLst>
              <a:gd name="connsiteX0" fmla="*/ 867747 w 1427584"/>
              <a:gd name="connsiteY0" fmla="*/ 66064 h 1288374"/>
              <a:gd name="connsiteX1" fmla="*/ 821094 w 1427584"/>
              <a:gd name="connsiteY1" fmla="*/ 28742 h 1288374"/>
              <a:gd name="connsiteX2" fmla="*/ 279919 w 1427584"/>
              <a:gd name="connsiteY2" fmla="*/ 38072 h 1288374"/>
              <a:gd name="connsiteX3" fmla="*/ 242596 w 1427584"/>
              <a:gd name="connsiteY3" fmla="*/ 56734 h 1288374"/>
              <a:gd name="connsiteX4" fmla="*/ 167951 w 1427584"/>
              <a:gd name="connsiteY4" fmla="*/ 94056 h 1288374"/>
              <a:gd name="connsiteX5" fmla="*/ 130629 w 1427584"/>
              <a:gd name="connsiteY5" fmla="*/ 131378 h 1288374"/>
              <a:gd name="connsiteX6" fmla="*/ 93307 w 1427584"/>
              <a:gd name="connsiteY6" fmla="*/ 196693 h 1288374"/>
              <a:gd name="connsiteX7" fmla="*/ 74645 w 1427584"/>
              <a:gd name="connsiteY7" fmla="*/ 252676 h 1288374"/>
              <a:gd name="connsiteX8" fmla="*/ 46653 w 1427584"/>
              <a:gd name="connsiteY8" fmla="*/ 308660 h 1288374"/>
              <a:gd name="connsiteX9" fmla="*/ 27992 w 1427584"/>
              <a:gd name="connsiteY9" fmla="*/ 373974 h 1288374"/>
              <a:gd name="connsiteX10" fmla="*/ 18662 w 1427584"/>
              <a:gd name="connsiteY10" fmla="*/ 411297 h 1288374"/>
              <a:gd name="connsiteX11" fmla="*/ 0 w 1427584"/>
              <a:gd name="connsiteY11" fmla="*/ 476611 h 1288374"/>
              <a:gd name="connsiteX12" fmla="*/ 9331 w 1427584"/>
              <a:gd name="connsiteY12" fmla="*/ 597909 h 1288374"/>
              <a:gd name="connsiteX13" fmla="*/ 27992 w 1427584"/>
              <a:gd name="connsiteY13" fmla="*/ 625901 h 1288374"/>
              <a:gd name="connsiteX14" fmla="*/ 74645 w 1427584"/>
              <a:gd name="connsiteY14" fmla="*/ 681885 h 1288374"/>
              <a:gd name="connsiteX15" fmla="*/ 130629 w 1427584"/>
              <a:gd name="connsiteY15" fmla="*/ 737868 h 1288374"/>
              <a:gd name="connsiteX16" fmla="*/ 186613 w 1427584"/>
              <a:gd name="connsiteY16" fmla="*/ 812513 h 1288374"/>
              <a:gd name="connsiteX17" fmla="*/ 233266 w 1427584"/>
              <a:gd name="connsiteY17" fmla="*/ 859166 h 1288374"/>
              <a:gd name="connsiteX18" fmla="*/ 270588 w 1427584"/>
              <a:gd name="connsiteY18" fmla="*/ 933811 h 1288374"/>
              <a:gd name="connsiteX19" fmla="*/ 279919 w 1427584"/>
              <a:gd name="connsiteY19" fmla="*/ 961803 h 1288374"/>
              <a:gd name="connsiteX20" fmla="*/ 335902 w 1427584"/>
              <a:gd name="connsiteY20" fmla="*/ 1017787 h 1288374"/>
              <a:gd name="connsiteX21" fmla="*/ 354564 w 1427584"/>
              <a:gd name="connsiteY21" fmla="*/ 1045778 h 1288374"/>
              <a:gd name="connsiteX22" fmla="*/ 373225 w 1427584"/>
              <a:gd name="connsiteY22" fmla="*/ 1064440 h 1288374"/>
              <a:gd name="connsiteX23" fmla="*/ 401217 w 1427584"/>
              <a:gd name="connsiteY23" fmla="*/ 1111093 h 1288374"/>
              <a:gd name="connsiteX24" fmla="*/ 419878 w 1427584"/>
              <a:gd name="connsiteY24" fmla="*/ 1148415 h 1288374"/>
              <a:gd name="connsiteX25" fmla="*/ 457200 w 1427584"/>
              <a:gd name="connsiteY25" fmla="*/ 1185738 h 1288374"/>
              <a:gd name="connsiteX26" fmla="*/ 475862 w 1427584"/>
              <a:gd name="connsiteY26" fmla="*/ 1213729 h 1288374"/>
              <a:gd name="connsiteX27" fmla="*/ 587829 w 1427584"/>
              <a:gd name="connsiteY27" fmla="*/ 1269713 h 1288374"/>
              <a:gd name="connsiteX28" fmla="*/ 625151 w 1427584"/>
              <a:gd name="connsiteY28" fmla="*/ 1288374 h 1288374"/>
              <a:gd name="connsiteX29" fmla="*/ 821094 w 1427584"/>
              <a:gd name="connsiteY29" fmla="*/ 1279044 h 1288374"/>
              <a:gd name="connsiteX30" fmla="*/ 989045 w 1427584"/>
              <a:gd name="connsiteY30" fmla="*/ 1213729 h 1288374"/>
              <a:gd name="connsiteX31" fmla="*/ 1147666 w 1427584"/>
              <a:gd name="connsiteY31" fmla="*/ 1120423 h 1288374"/>
              <a:gd name="connsiteX32" fmla="*/ 1231641 w 1427584"/>
              <a:gd name="connsiteY32" fmla="*/ 1073770 h 1288374"/>
              <a:gd name="connsiteX33" fmla="*/ 1287625 w 1427584"/>
              <a:gd name="connsiteY33" fmla="*/ 1017787 h 1288374"/>
              <a:gd name="connsiteX34" fmla="*/ 1343609 w 1427584"/>
              <a:gd name="connsiteY34" fmla="*/ 924480 h 1288374"/>
              <a:gd name="connsiteX35" fmla="*/ 1371600 w 1427584"/>
              <a:gd name="connsiteY35" fmla="*/ 859166 h 1288374"/>
              <a:gd name="connsiteX36" fmla="*/ 1390262 w 1427584"/>
              <a:gd name="connsiteY36" fmla="*/ 765860 h 1288374"/>
              <a:gd name="connsiteX37" fmla="*/ 1408923 w 1427584"/>
              <a:gd name="connsiteY37" fmla="*/ 691215 h 1288374"/>
              <a:gd name="connsiteX38" fmla="*/ 1418253 w 1427584"/>
              <a:gd name="connsiteY38" fmla="*/ 625901 h 1288374"/>
              <a:gd name="connsiteX39" fmla="*/ 1427584 w 1427584"/>
              <a:gd name="connsiteY39" fmla="*/ 569917 h 1288374"/>
              <a:gd name="connsiteX40" fmla="*/ 1418253 w 1427584"/>
              <a:gd name="connsiteY40" fmla="*/ 383305 h 1288374"/>
              <a:gd name="connsiteX41" fmla="*/ 1390262 w 1427584"/>
              <a:gd name="connsiteY41" fmla="*/ 327321 h 1288374"/>
              <a:gd name="connsiteX42" fmla="*/ 1324947 w 1427584"/>
              <a:gd name="connsiteY42" fmla="*/ 252676 h 1288374"/>
              <a:gd name="connsiteX43" fmla="*/ 1287625 w 1427584"/>
              <a:gd name="connsiteY43" fmla="*/ 224685 h 1288374"/>
              <a:gd name="connsiteX44" fmla="*/ 1231641 w 1427584"/>
              <a:gd name="connsiteY44" fmla="*/ 196693 h 1288374"/>
              <a:gd name="connsiteX45" fmla="*/ 1184988 w 1427584"/>
              <a:gd name="connsiteY45" fmla="*/ 168701 h 1288374"/>
              <a:gd name="connsiteX46" fmla="*/ 1156996 w 1427584"/>
              <a:gd name="connsiteY46" fmla="*/ 150040 h 1288374"/>
              <a:gd name="connsiteX47" fmla="*/ 1091682 w 1427584"/>
              <a:gd name="connsiteY47" fmla="*/ 131378 h 1288374"/>
              <a:gd name="connsiteX48" fmla="*/ 1017037 w 1427584"/>
              <a:gd name="connsiteY48" fmla="*/ 84725 h 1288374"/>
              <a:gd name="connsiteX49" fmla="*/ 951723 w 1427584"/>
              <a:gd name="connsiteY49" fmla="*/ 66064 h 1288374"/>
              <a:gd name="connsiteX50" fmla="*/ 895739 w 1427584"/>
              <a:gd name="connsiteY50" fmla="*/ 28742 h 1288374"/>
              <a:gd name="connsiteX51" fmla="*/ 802433 w 1427584"/>
              <a:gd name="connsiteY51" fmla="*/ 10080 h 1288374"/>
              <a:gd name="connsiteX52" fmla="*/ 755780 w 1427584"/>
              <a:gd name="connsiteY52" fmla="*/ 750 h 1288374"/>
              <a:gd name="connsiteX53" fmla="*/ 699796 w 1427584"/>
              <a:gd name="connsiteY53" fmla="*/ 750 h 1288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427584" h="1288374">
                <a:moveTo>
                  <a:pt x="867747" y="66064"/>
                </a:moveTo>
                <a:cubicBezTo>
                  <a:pt x="852196" y="53623"/>
                  <a:pt x="840986" y="29689"/>
                  <a:pt x="821094" y="28742"/>
                </a:cubicBezTo>
                <a:cubicBezTo>
                  <a:pt x="640880" y="20160"/>
                  <a:pt x="460127" y="29352"/>
                  <a:pt x="279919" y="38072"/>
                </a:cubicBezTo>
                <a:cubicBezTo>
                  <a:pt x="266026" y="38744"/>
                  <a:pt x="255381" y="51255"/>
                  <a:pt x="242596" y="56734"/>
                </a:cubicBezTo>
                <a:cubicBezTo>
                  <a:pt x="200279" y="74870"/>
                  <a:pt x="217728" y="55340"/>
                  <a:pt x="167951" y="94056"/>
                </a:cubicBezTo>
                <a:cubicBezTo>
                  <a:pt x="154063" y="104858"/>
                  <a:pt x="143070" y="118937"/>
                  <a:pt x="130629" y="131378"/>
                </a:cubicBezTo>
                <a:cubicBezTo>
                  <a:pt x="105001" y="233887"/>
                  <a:pt x="143841" y="105731"/>
                  <a:pt x="93307" y="196693"/>
                </a:cubicBezTo>
                <a:cubicBezTo>
                  <a:pt x="83754" y="213888"/>
                  <a:pt x="82211" y="234519"/>
                  <a:pt x="74645" y="252676"/>
                </a:cubicBezTo>
                <a:cubicBezTo>
                  <a:pt x="66620" y="271935"/>
                  <a:pt x="55984" y="289999"/>
                  <a:pt x="46653" y="308660"/>
                </a:cubicBezTo>
                <a:cubicBezTo>
                  <a:pt x="17485" y="425340"/>
                  <a:pt x="54764" y="280273"/>
                  <a:pt x="27992" y="373974"/>
                </a:cubicBezTo>
                <a:cubicBezTo>
                  <a:pt x="24469" y="386304"/>
                  <a:pt x="22185" y="398967"/>
                  <a:pt x="18662" y="411297"/>
                </a:cubicBezTo>
                <a:cubicBezTo>
                  <a:pt x="-8124" y="505049"/>
                  <a:pt x="29187" y="359870"/>
                  <a:pt x="0" y="476611"/>
                </a:cubicBezTo>
                <a:cubicBezTo>
                  <a:pt x="3110" y="517044"/>
                  <a:pt x="1858" y="558051"/>
                  <a:pt x="9331" y="597909"/>
                </a:cubicBezTo>
                <a:cubicBezTo>
                  <a:pt x="11398" y="608931"/>
                  <a:pt x="22977" y="615871"/>
                  <a:pt x="27992" y="625901"/>
                </a:cubicBezTo>
                <a:cubicBezTo>
                  <a:pt x="63633" y="697183"/>
                  <a:pt x="-4369" y="602871"/>
                  <a:pt x="74645" y="681885"/>
                </a:cubicBezTo>
                <a:cubicBezTo>
                  <a:pt x="144082" y="751322"/>
                  <a:pt x="64663" y="693891"/>
                  <a:pt x="130629" y="737868"/>
                </a:cubicBezTo>
                <a:cubicBezTo>
                  <a:pt x="151424" y="769061"/>
                  <a:pt x="158113" y="780847"/>
                  <a:pt x="186613" y="812513"/>
                </a:cubicBezTo>
                <a:cubicBezTo>
                  <a:pt x="201325" y="828860"/>
                  <a:pt x="233266" y="859166"/>
                  <a:pt x="233266" y="859166"/>
                </a:cubicBezTo>
                <a:cubicBezTo>
                  <a:pt x="251816" y="933372"/>
                  <a:pt x="228294" y="859798"/>
                  <a:pt x="270588" y="933811"/>
                </a:cubicBezTo>
                <a:cubicBezTo>
                  <a:pt x="275468" y="942350"/>
                  <a:pt x="273881" y="954039"/>
                  <a:pt x="279919" y="961803"/>
                </a:cubicBezTo>
                <a:cubicBezTo>
                  <a:pt x="296121" y="982635"/>
                  <a:pt x="321262" y="995829"/>
                  <a:pt x="335902" y="1017787"/>
                </a:cubicBezTo>
                <a:cubicBezTo>
                  <a:pt x="342123" y="1027117"/>
                  <a:pt x="347559" y="1037021"/>
                  <a:pt x="354564" y="1045778"/>
                </a:cubicBezTo>
                <a:cubicBezTo>
                  <a:pt x="360060" y="1052647"/>
                  <a:pt x="368112" y="1057281"/>
                  <a:pt x="373225" y="1064440"/>
                </a:cubicBezTo>
                <a:cubicBezTo>
                  <a:pt x="383766" y="1079197"/>
                  <a:pt x="392410" y="1095240"/>
                  <a:pt x="401217" y="1111093"/>
                </a:cubicBezTo>
                <a:cubicBezTo>
                  <a:pt x="407972" y="1123252"/>
                  <a:pt x="411533" y="1137288"/>
                  <a:pt x="419878" y="1148415"/>
                </a:cubicBezTo>
                <a:cubicBezTo>
                  <a:pt x="430434" y="1162490"/>
                  <a:pt x="445750" y="1172380"/>
                  <a:pt x="457200" y="1185738"/>
                </a:cubicBezTo>
                <a:cubicBezTo>
                  <a:pt x="464498" y="1194252"/>
                  <a:pt x="467010" y="1206844"/>
                  <a:pt x="475862" y="1213729"/>
                </a:cubicBezTo>
                <a:cubicBezTo>
                  <a:pt x="520248" y="1248251"/>
                  <a:pt x="541586" y="1249161"/>
                  <a:pt x="587829" y="1269713"/>
                </a:cubicBezTo>
                <a:cubicBezTo>
                  <a:pt x="600539" y="1275362"/>
                  <a:pt x="612710" y="1282154"/>
                  <a:pt x="625151" y="1288374"/>
                </a:cubicBezTo>
                <a:cubicBezTo>
                  <a:pt x="690465" y="1285264"/>
                  <a:pt x="756279" y="1287686"/>
                  <a:pt x="821094" y="1279044"/>
                </a:cubicBezTo>
                <a:cubicBezTo>
                  <a:pt x="858301" y="1274083"/>
                  <a:pt x="956829" y="1229070"/>
                  <a:pt x="989045" y="1213729"/>
                </a:cubicBezTo>
                <a:cubicBezTo>
                  <a:pt x="1218825" y="1104310"/>
                  <a:pt x="1020703" y="1205066"/>
                  <a:pt x="1147666" y="1120423"/>
                </a:cubicBezTo>
                <a:cubicBezTo>
                  <a:pt x="1195415" y="1088590"/>
                  <a:pt x="1180615" y="1115518"/>
                  <a:pt x="1231641" y="1073770"/>
                </a:cubicBezTo>
                <a:cubicBezTo>
                  <a:pt x="1252066" y="1057058"/>
                  <a:pt x="1270730" y="1038061"/>
                  <a:pt x="1287625" y="1017787"/>
                </a:cubicBezTo>
                <a:cubicBezTo>
                  <a:pt x="1307131" y="994380"/>
                  <a:pt x="1330751" y="954482"/>
                  <a:pt x="1343609" y="924480"/>
                </a:cubicBezTo>
                <a:cubicBezTo>
                  <a:pt x="1384806" y="828355"/>
                  <a:pt x="1309693" y="982984"/>
                  <a:pt x="1371600" y="859166"/>
                </a:cubicBezTo>
                <a:cubicBezTo>
                  <a:pt x="1389889" y="749440"/>
                  <a:pt x="1371700" y="849392"/>
                  <a:pt x="1390262" y="765860"/>
                </a:cubicBezTo>
                <a:cubicBezTo>
                  <a:pt x="1405275" y="698300"/>
                  <a:pt x="1392248" y="741237"/>
                  <a:pt x="1408923" y="691215"/>
                </a:cubicBezTo>
                <a:cubicBezTo>
                  <a:pt x="1412033" y="669444"/>
                  <a:pt x="1414909" y="647638"/>
                  <a:pt x="1418253" y="625901"/>
                </a:cubicBezTo>
                <a:cubicBezTo>
                  <a:pt x="1421130" y="607202"/>
                  <a:pt x="1427584" y="588836"/>
                  <a:pt x="1427584" y="569917"/>
                </a:cubicBezTo>
                <a:cubicBezTo>
                  <a:pt x="1427584" y="507635"/>
                  <a:pt x="1427723" y="444863"/>
                  <a:pt x="1418253" y="383305"/>
                </a:cubicBezTo>
                <a:cubicBezTo>
                  <a:pt x="1415081" y="362684"/>
                  <a:pt x="1400394" y="345559"/>
                  <a:pt x="1390262" y="327321"/>
                </a:cubicBezTo>
                <a:cubicBezTo>
                  <a:pt x="1374847" y="299573"/>
                  <a:pt x="1349238" y="270894"/>
                  <a:pt x="1324947" y="252676"/>
                </a:cubicBezTo>
                <a:cubicBezTo>
                  <a:pt x="1312506" y="243346"/>
                  <a:pt x="1300960" y="232686"/>
                  <a:pt x="1287625" y="224685"/>
                </a:cubicBezTo>
                <a:cubicBezTo>
                  <a:pt x="1269734" y="213951"/>
                  <a:pt x="1249957" y="206684"/>
                  <a:pt x="1231641" y="196693"/>
                </a:cubicBezTo>
                <a:cubicBezTo>
                  <a:pt x="1215720" y="188009"/>
                  <a:pt x="1200367" y="178313"/>
                  <a:pt x="1184988" y="168701"/>
                </a:cubicBezTo>
                <a:cubicBezTo>
                  <a:pt x="1175479" y="162758"/>
                  <a:pt x="1167026" y="155055"/>
                  <a:pt x="1156996" y="150040"/>
                </a:cubicBezTo>
                <a:cubicBezTo>
                  <a:pt x="1134437" y="138761"/>
                  <a:pt x="1115600" y="140347"/>
                  <a:pt x="1091682" y="131378"/>
                </a:cubicBezTo>
                <a:cubicBezTo>
                  <a:pt x="959991" y="81993"/>
                  <a:pt x="1155446" y="147638"/>
                  <a:pt x="1017037" y="84725"/>
                </a:cubicBezTo>
                <a:cubicBezTo>
                  <a:pt x="996424" y="75355"/>
                  <a:pt x="973494" y="72284"/>
                  <a:pt x="951723" y="66064"/>
                </a:cubicBezTo>
                <a:cubicBezTo>
                  <a:pt x="933062" y="53623"/>
                  <a:pt x="917497" y="34182"/>
                  <a:pt x="895739" y="28742"/>
                </a:cubicBezTo>
                <a:cubicBezTo>
                  <a:pt x="829733" y="12240"/>
                  <a:pt x="886306" y="25329"/>
                  <a:pt x="802433" y="10080"/>
                </a:cubicBezTo>
                <a:cubicBezTo>
                  <a:pt x="786830" y="7243"/>
                  <a:pt x="771574" y="2186"/>
                  <a:pt x="755780" y="750"/>
                </a:cubicBezTo>
                <a:cubicBezTo>
                  <a:pt x="737195" y="-939"/>
                  <a:pt x="718457" y="750"/>
                  <a:pt x="699796" y="750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901FECEB-FDA1-038F-743A-592572D24DE7}"/>
              </a:ext>
            </a:extLst>
          </p:cNvPr>
          <p:cNvSpPr txBox="1"/>
          <p:nvPr/>
        </p:nvSpPr>
        <p:spPr>
          <a:xfrm>
            <a:off x="-69614" y="-50205"/>
            <a:ext cx="91426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…non tutti sono d’accordo</a:t>
            </a:r>
            <a:endParaRPr lang="en-GB" sz="48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87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27" grpId="0"/>
      <p:bldP spid="11" grpId="0"/>
      <p:bldP spid="28" grpId="0" animBg="1"/>
      <p:bldP spid="29" grpId="0"/>
      <p:bldP spid="8" grpId="0" animBg="1"/>
      <p:bldP spid="8" grpId="1" animBg="1"/>
      <p:bldP spid="3" grpId="0"/>
      <p:bldP spid="9" grpId="0" animBg="1"/>
      <p:bldP spid="9" grpId="1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2E205F-9D3A-DCE6-70A2-83B653CB2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Direttiva Habitat: cos'è e cosa prevede">
            <a:extLst>
              <a:ext uri="{FF2B5EF4-FFF2-40B4-BE49-F238E27FC236}">
                <a16:creationId xmlns:a16="http://schemas.microsoft.com/office/drawing/2014/main" id="{AF604A00-BD23-8A17-4AA6-B8E6F24C2A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4" t="25408" r="19366" b="4505"/>
          <a:stretch>
            <a:fillRect/>
          </a:stretch>
        </p:blipFill>
        <p:spPr bwMode="auto">
          <a:xfrm>
            <a:off x="5314896" y="4157362"/>
            <a:ext cx="3840702" cy="267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DDB1679B-08E0-1A74-28E0-4AA9D4CD99D1}"/>
              </a:ext>
            </a:extLst>
          </p:cNvPr>
          <p:cNvSpPr txBox="1"/>
          <p:nvPr/>
        </p:nvSpPr>
        <p:spPr>
          <a:xfrm>
            <a:off x="0" y="3401875"/>
            <a:ext cx="91555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400" dirty="0">
                <a:solidFill>
                  <a:srgbClr val="FFAE72"/>
                </a:solidFill>
              </a:rPr>
              <a:t>LETTERE COPERNICANE </a:t>
            </a:r>
            <a:r>
              <a:rPr lang="it-IT" sz="3200" dirty="0">
                <a:solidFill>
                  <a:srgbClr val="FFAE72"/>
                </a:solidFill>
              </a:rPr>
              <a:t>1613-1615</a:t>
            </a:r>
            <a:endParaRPr lang="en-GB" sz="4400" dirty="0">
              <a:solidFill>
                <a:srgbClr val="FFAE72"/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1865E061-6F2D-75D7-5CEA-FAB4459FE2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659" b="93363" l="684" r="98975">
                        <a14:foregroundMark x1="81152" y1="25782" x2="95313" y2="84748"/>
                        <a14:foregroundMark x1="99121" y1="59158" x2="92822" y2="85514"/>
                        <a14:foregroundMark x1="58447" y1="37715" x2="60938" y2="61646"/>
                        <a14:foregroundMark x1="31006" y1="34461" x2="43311" y2="64965"/>
                        <a14:foregroundMark x1="42334" y1="38545" x2="49902" y2="74856"/>
                        <a14:foregroundMark x1="10205" y1="4786" x2="10205" y2="73580"/>
                        <a14:foregroundMark x1="6738" y1="32355" x2="7959" y2="62029"/>
                        <a14:foregroundMark x1="7959" y1="62029" x2="7959" y2="62029"/>
                        <a14:foregroundMark x1="4492" y1="57116" x2="8301" y2="85131"/>
                        <a14:foregroundMark x1="732" y1="91704" x2="56543" y2="92534"/>
                        <a14:foregroundMark x1="56543" y1="92534" x2="69092" y2="92534"/>
                        <a14:foregroundMark x1="69092" y1="92534" x2="86523" y2="91704"/>
                        <a14:foregroundMark x1="98486" y1="92534" x2="85889" y2="93363"/>
                        <a14:foregroundMark x1="77979" y1="37332" x2="76074" y2="76069"/>
                        <a14:foregroundMark x1="76074" y1="76069" x2="75781" y2="76899"/>
                        <a14:foregroundMark x1="82715" y1="23293" x2="85254" y2="27441"/>
                        <a14:foregroundMark x1="81787" y1="24123" x2="80518" y2="23740"/>
                        <a14:foregroundMark x1="60010" y1="36056" x2="63818" y2="44735"/>
                        <a14:foregroundMark x1="65674" y1="51308" x2="61035" y2="33376"/>
                        <a14:foregroundMark x1="61035" y1="33376" x2="49609" y2="48437"/>
                        <a14:foregroundMark x1="49609" y1="48437" x2="49609" y2="49713"/>
                        <a14:foregroundMark x1="28467" y1="30696" x2="25635" y2="36886"/>
                        <a14:foregroundMark x1="29443" y1="29930" x2="29443" y2="29930"/>
                        <a14:foregroundMark x1="29736" y1="29100" x2="29736" y2="29100"/>
                        <a14:foregroundMark x1="42041" y1="36886" x2="42041" y2="36886"/>
                        <a14:foregroundMark x1="52441" y1="39375" x2="63232" y2="39694"/>
                        <a14:foregroundMark x1="63232" y1="39694" x2="65381" y2="39375"/>
                        <a14:foregroundMark x1="83057" y1="20804" x2="79248" y2="266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4433" y="564925"/>
            <a:ext cx="3980577" cy="3045685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CABDB320-7E4F-8851-B8A8-12B9D4C04B21}"/>
              </a:ext>
            </a:extLst>
          </p:cNvPr>
          <p:cNvSpPr txBox="1"/>
          <p:nvPr/>
        </p:nvSpPr>
        <p:spPr>
          <a:xfrm>
            <a:off x="-15430" y="-600165"/>
            <a:ext cx="91961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it-IT" sz="36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36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Per rispondere alle critiche …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351B2FCF-68BC-DF5E-91D9-413B58CA9228}"/>
              </a:ext>
            </a:extLst>
          </p:cNvPr>
          <p:cNvSpPr txBox="1"/>
          <p:nvPr/>
        </p:nvSpPr>
        <p:spPr>
          <a:xfrm>
            <a:off x="3619422" y="4144508"/>
            <a:ext cx="171847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6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Con la teoria de </a:t>
            </a:r>
          </a:p>
          <a:p>
            <a:pPr algn="ctr"/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 due libri</a:t>
            </a:r>
          </a:p>
        </p:txBody>
      </p:sp>
      <p:pic>
        <p:nvPicPr>
          <p:cNvPr id="11" name="Picture 6" descr="L'arte della Bibbia. Manoscritti miniati del Medioevo. Ediz. illustrata - Scot McKendrick,Kathleen Doyle - 2">
            <a:extLst>
              <a:ext uri="{FF2B5EF4-FFF2-40B4-BE49-F238E27FC236}">
                <a16:creationId xmlns:a16="http://schemas.microsoft.com/office/drawing/2014/main" id="{EBBD2146-6739-F0CA-F7B8-D8AF860E97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701" r="61687" b="52194"/>
          <a:stretch>
            <a:fillRect/>
          </a:stretch>
        </p:blipFill>
        <p:spPr bwMode="auto">
          <a:xfrm>
            <a:off x="22670" y="4090154"/>
            <a:ext cx="3710088" cy="266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Literary Hub » How Medieval Monks and Scribes Helped Preserve Classical  Culture">
            <a:extLst>
              <a:ext uri="{FF2B5EF4-FFF2-40B4-BE49-F238E27FC236}">
                <a16:creationId xmlns:a16="http://schemas.microsoft.com/office/drawing/2014/main" id="{18B17EC6-25D1-DCE8-012F-78EF60E948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347"/>
          <a:stretch>
            <a:fillRect/>
          </a:stretch>
        </p:blipFill>
        <p:spPr bwMode="auto">
          <a:xfrm flipH="1">
            <a:off x="3013" y="4185404"/>
            <a:ext cx="3765868" cy="266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82F1FF89-84F4-4558-48B0-3DF35FADC28B}"/>
              </a:ext>
            </a:extLst>
          </p:cNvPr>
          <p:cNvSpPr txBox="1"/>
          <p:nvPr/>
        </p:nvSpPr>
        <p:spPr>
          <a:xfrm>
            <a:off x="-60362" y="5852456"/>
            <a:ext cx="453842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ma </a:t>
            </a:r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scritte </a:t>
            </a:r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con ambiguo </a:t>
            </a:r>
          </a:p>
          <a:p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LINGUAGGIO UMANO </a:t>
            </a:r>
            <a:endParaRPr lang="en-GB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15" name="Rettangolo 14">
            <a:extLst>
              <a:ext uri="{FF2B5EF4-FFF2-40B4-BE49-F238E27FC236}">
                <a16:creationId xmlns:a16="http://schemas.microsoft.com/office/drawing/2014/main" id="{99955366-9C7C-BD2D-E982-C01D71D12E20}"/>
              </a:ext>
            </a:extLst>
          </p:cNvPr>
          <p:cNvSpPr/>
          <p:nvPr/>
        </p:nvSpPr>
        <p:spPr>
          <a:xfrm>
            <a:off x="3876675" y="493398"/>
            <a:ext cx="1888335" cy="304037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e 19">
            <a:extLst>
              <a:ext uri="{FF2B5EF4-FFF2-40B4-BE49-F238E27FC236}">
                <a16:creationId xmlns:a16="http://schemas.microsoft.com/office/drawing/2014/main" id="{666A2A4D-368F-CE2B-404C-F1CBAABC1375}"/>
              </a:ext>
            </a:extLst>
          </p:cNvPr>
          <p:cNvSpPr/>
          <p:nvPr/>
        </p:nvSpPr>
        <p:spPr>
          <a:xfrm>
            <a:off x="2733637" y="4515623"/>
            <a:ext cx="810169" cy="615702"/>
          </a:xfrm>
          <a:prstGeom prst="ellipse">
            <a:avLst/>
          </a:prstGeom>
          <a:noFill/>
          <a:ln w="1905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59C0B78E-B6DE-053F-4E12-499D9C68A02D}"/>
              </a:ext>
            </a:extLst>
          </p:cNvPr>
          <p:cNvSpPr txBox="1"/>
          <p:nvPr/>
        </p:nvSpPr>
        <p:spPr>
          <a:xfrm>
            <a:off x="5288627" y="633570"/>
            <a:ext cx="39363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Una tagliente ironia </a:t>
            </a:r>
            <a:endParaRPr lang="it-IT" sz="24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r>
              <a:rPr lang="it-IT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La Bibbia: come </a:t>
            </a:r>
            <a:r>
              <a:rPr lang="it-IT" sz="2000" i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SI VADA </a:t>
            </a:r>
            <a:r>
              <a:rPr lang="it-IT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al </a:t>
            </a:r>
            <a:r>
              <a:rPr lang="it-IT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cielo</a:t>
            </a:r>
          </a:p>
          <a:p>
            <a:r>
              <a:rPr lang="it-IT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La Natura: come  </a:t>
            </a:r>
            <a:r>
              <a:rPr lang="it-IT" sz="2000" i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VADIA</a:t>
            </a:r>
            <a:r>
              <a:rPr lang="it-IT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il </a:t>
            </a:r>
            <a:r>
              <a:rPr lang="it-IT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cielo</a:t>
            </a:r>
          </a:p>
          <a:p>
            <a:endParaRPr lang="it-IT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6" name="Rettangolo 15">
            <a:extLst>
              <a:ext uri="{FF2B5EF4-FFF2-40B4-BE49-F238E27FC236}">
                <a16:creationId xmlns:a16="http://schemas.microsoft.com/office/drawing/2014/main" id="{D52EC88F-1BFD-0815-47FC-0AA61370DEFD}"/>
              </a:ext>
            </a:extLst>
          </p:cNvPr>
          <p:cNvSpPr/>
          <p:nvPr/>
        </p:nvSpPr>
        <p:spPr>
          <a:xfrm>
            <a:off x="-321625" y="4090154"/>
            <a:ext cx="3784286" cy="372114"/>
          </a:xfrm>
          <a:prstGeom prst="rect">
            <a:avLst/>
          </a:prstGeom>
          <a:solidFill>
            <a:srgbClr val="595959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95D9D6FD-825B-27C6-2091-F024929CBAA7}"/>
              </a:ext>
            </a:extLst>
          </p:cNvPr>
          <p:cNvSpPr txBox="1"/>
          <p:nvPr/>
        </p:nvSpPr>
        <p:spPr>
          <a:xfrm>
            <a:off x="-32019" y="4044942"/>
            <a:ext cx="6446640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it-IT" sz="36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Le Sacre Scritture</a:t>
            </a:r>
            <a:r>
              <a:rPr lang="it-IT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                         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343CC1CF-9AF3-7592-3BE5-17AE7CDCD1A1}"/>
              </a:ext>
            </a:extLst>
          </p:cNvPr>
          <p:cNvSpPr txBox="1"/>
          <p:nvPr/>
        </p:nvSpPr>
        <p:spPr>
          <a:xfrm>
            <a:off x="-32019" y="5770795"/>
            <a:ext cx="64466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dirty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DETTATE</a:t>
            </a:r>
            <a:r>
              <a:rPr lang="it-IT" sz="36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28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da</a:t>
            </a:r>
            <a:r>
              <a:rPr lang="it-IT" sz="3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Dio</a:t>
            </a:r>
            <a:r>
              <a:rPr lang="it-IT" sz="16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                         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F80D5B9F-EED9-3076-A50B-A60702A26D77}"/>
              </a:ext>
            </a:extLst>
          </p:cNvPr>
          <p:cNvSpPr txBox="1"/>
          <p:nvPr/>
        </p:nvSpPr>
        <p:spPr>
          <a:xfrm>
            <a:off x="2736920" y="2819260"/>
            <a:ext cx="37670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…e soprattutto le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21" name="Immagine 20">
            <a:extLst>
              <a:ext uri="{FF2B5EF4-FFF2-40B4-BE49-F238E27FC236}">
                <a16:creationId xmlns:a16="http://schemas.microsoft.com/office/drawing/2014/main" id="{5BA0888B-2739-CAD0-391E-A524600F35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17923" y="4147937"/>
            <a:ext cx="4402617" cy="2714947"/>
          </a:xfrm>
          <a:prstGeom prst="rect">
            <a:avLst/>
          </a:prstGeom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3ECD8FF0-DD50-93D1-EC4C-CAFB1FBF6062}"/>
              </a:ext>
            </a:extLst>
          </p:cNvPr>
          <p:cNvPicPr>
            <a:picLocks noChangeAspect="1"/>
          </p:cNvPicPr>
          <p:nvPr/>
        </p:nvPicPr>
        <p:blipFill>
          <a:blip r:embed="rId9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24" b="89975" l="6667" r="95385">
                        <a14:foregroundMark x1="10085" y1="42105" x2="6667" y2="62907"/>
                        <a14:foregroundMark x1="88205" y1="74436" x2="92991" y2="54386"/>
                        <a14:foregroundMark x1="92991" y1="54386" x2="93675" y2="35589"/>
                        <a14:foregroundMark x1="93162" y1="38596" x2="93846" y2="58897"/>
                        <a14:foregroundMark x1="95385" y1="58145" x2="88376" y2="74185"/>
                        <a14:foregroundMark x1="88376" y1="74185" x2="72479" y2="80451"/>
                        <a14:foregroundMark x1="72479" y1="80451" x2="72308" y2="80451"/>
                        <a14:foregroundMark x1="90256" y1="34586" x2="74872" y2="28822"/>
                        <a14:foregroundMark x1="74872" y1="28822" x2="57949" y2="39348"/>
                        <a14:foregroundMark x1="55897" y1="40100" x2="71624" y2="28571"/>
                        <a14:foregroundMark x1="71624" y1="28571" x2="87009" y2="30326"/>
                        <a14:foregroundMark x1="87009" y1="30326" x2="89573" y2="32080"/>
                        <a14:foregroundMark x1="26154" y1="80451" x2="47350" y2="60652"/>
                        <a14:foregroundMark x1="47863" y1="60902" x2="32479" y2="75188"/>
                        <a14:foregroundMark x1="32479" y1="75188" x2="32137" y2="75188"/>
                        <a14:foregroundMark x1="94188" y1="40852" x2="95214" y2="59148"/>
                        <a14:foregroundMark x1="72479" y1="27318" x2="79145" y2="29574"/>
                        <a14:backgroundMark x1="20342" y1="53383" x2="41368" y2="52381"/>
                        <a14:backgroundMark x1="62735" y1="56642" x2="77094" y2="5238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33726" y="4799496"/>
            <a:ext cx="2828404" cy="2011400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31E854C9-6DAC-BDBC-BD1E-BCEC3896346B}"/>
              </a:ext>
            </a:extLst>
          </p:cNvPr>
          <p:cNvSpPr txBox="1"/>
          <p:nvPr/>
        </p:nvSpPr>
        <p:spPr>
          <a:xfrm>
            <a:off x="5716560" y="6117281"/>
            <a:ext cx="326273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con il preciso linguaggio della                                                                                                      </a:t>
            </a:r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MATEMATICA</a:t>
            </a:r>
            <a:endParaRPr lang="it-IT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F1CBC518-3C6F-4CB1-F1CF-F847FB38B063}"/>
              </a:ext>
            </a:extLst>
          </p:cNvPr>
          <p:cNvSpPr txBox="1"/>
          <p:nvPr/>
        </p:nvSpPr>
        <p:spPr>
          <a:xfrm>
            <a:off x="5061927" y="5202440"/>
            <a:ext cx="45720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.                                    </a:t>
            </a:r>
            <a:r>
              <a:rPr lang="it-IT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SCRITTO</a:t>
            </a:r>
            <a:r>
              <a:rPr lang="it-IT" sz="4000" dirty="0">
                <a:solidFill>
                  <a:srgbClr val="8BBF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2800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da </a:t>
            </a:r>
            <a:r>
              <a:rPr lang="it-IT" sz="3200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Dio</a:t>
            </a:r>
            <a:r>
              <a:rPr lang="it-IT" sz="2800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it-IT" sz="3200" dirty="0">
              <a:solidFill>
                <a:srgbClr val="CDFF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                                                                                            </a:t>
            </a:r>
            <a:endParaRPr lang="it-IT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50794876-24C9-9DD7-B233-D010D3C26598}"/>
              </a:ext>
            </a:extLst>
          </p:cNvPr>
          <p:cNvSpPr txBox="1"/>
          <p:nvPr/>
        </p:nvSpPr>
        <p:spPr>
          <a:xfrm>
            <a:off x="4881512" y="4058156"/>
            <a:ext cx="457200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Il libro della Natura</a:t>
            </a:r>
            <a:r>
              <a:rPr lang="it-IT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.                                          </a:t>
            </a:r>
            <a:endParaRPr lang="it-IT" sz="3200" dirty="0">
              <a:solidFill>
                <a:srgbClr val="CDFF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                                                                                            </a:t>
            </a:r>
            <a:endParaRPr lang="it-IT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69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4" grpId="0"/>
      <p:bldP spid="15" grpId="0" animBg="1"/>
      <p:bldP spid="20" grpId="0" animBg="1"/>
      <p:bldP spid="20" grpId="1" animBg="1"/>
      <p:bldP spid="12" grpId="0"/>
      <p:bldP spid="16" grpId="0" animBg="1"/>
      <p:bldP spid="13" grpId="0"/>
      <p:bldP spid="2" grpId="0"/>
      <p:bldP spid="2" grpId="1"/>
      <p:bldP spid="19" grpId="0"/>
      <p:bldP spid="14" grpId="0"/>
      <p:bldP spid="10" grpId="0"/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4980FA-C0D2-162F-1597-01E481AA7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niverse Cartoon Stock Photos, Images and Backgrounds for Free Download">
            <a:extLst>
              <a:ext uri="{FF2B5EF4-FFF2-40B4-BE49-F238E27FC236}">
                <a16:creationId xmlns:a16="http://schemas.microsoft.com/office/drawing/2014/main" id="{5140EB26-6170-3971-A542-BDA0C9E468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073" y="3788655"/>
            <a:ext cx="6973546" cy="34867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6D97872D-40C9-3467-5C69-4BA17F2CA8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94" y="0"/>
            <a:ext cx="2601868" cy="3722079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70B409DA-21C1-52F1-AE55-78464587118E}"/>
              </a:ext>
            </a:extLst>
          </p:cNvPr>
          <p:cNvSpPr txBox="1"/>
          <p:nvPr/>
        </p:nvSpPr>
        <p:spPr>
          <a:xfrm>
            <a:off x="211674" y="-8689"/>
            <a:ext cx="233740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Nel 1624 </a:t>
            </a:r>
            <a:endParaRPr lang="en-GB" sz="4000" dirty="0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47F16A83-CF77-00F5-4129-8FBAE062989A}"/>
              </a:ext>
            </a:extLst>
          </p:cNvPr>
          <p:cNvSpPr txBox="1"/>
          <p:nvPr/>
        </p:nvSpPr>
        <p:spPr>
          <a:xfrm>
            <a:off x="2674135" y="21862"/>
            <a:ext cx="38196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</a:t>
            </a:r>
            <a:r>
              <a:rPr lang="it-IT" sz="36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L SAGGIATORE</a:t>
            </a:r>
            <a:endParaRPr lang="it-IT" sz="32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 descr="Nuova pagina 1">
            <a:extLst>
              <a:ext uri="{FF2B5EF4-FFF2-40B4-BE49-F238E27FC236}">
                <a16:creationId xmlns:a16="http://schemas.microsoft.com/office/drawing/2014/main" id="{E98833B7-D9C7-9FA9-E9CA-94766BC2C0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31" t="2891" r="23747" b="-2891"/>
          <a:stretch>
            <a:fillRect/>
          </a:stretch>
        </p:blipFill>
        <p:spPr bwMode="auto">
          <a:xfrm>
            <a:off x="6542132" y="0"/>
            <a:ext cx="2601868" cy="361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1B56A5E3-EF26-BE91-0A03-8A95A1E86017}"/>
              </a:ext>
            </a:extLst>
          </p:cNvPr>
          <p:cNvSpPr txBox="1"/>
          <p:nvPr/>
        </p:nvSpPr>
        <p:spPr>
          <a:xfrm>
            <a:off x="2549080" y="765773"/>
            <a:ext cx="4331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rgbClr val="BDA67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Una disputa, sulla comparsa nel 1618 </a:t>
            </a:r>
          </a:p>
          <a:p>
            <a:r>
              <a:rPr lang="it-IT" dirty="0">
                <a:solidFill>
                  <a:srgbClr val="BDA67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di 3 comete, che viene sostenuta con</a:t>
            </a:r>
          </a:p>
          <a:p>
            <a:r>
              <a:rPr lang="it-IT" dirty="0">
                <a:solidFill>
                  <a:srgbClr val="BDA67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        le</a:t>
            </a:r>
            <a:endParaRPr lang="en-GB" dirty="0">
              <a:solidFill>
                <a:srgbClr val="BDA67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6F30AE09-8B60-3CA3-A74E-DF58214E8C5B}"/>
              </a:ext>
            </a:extLst>
          </p:cNvPr>
          <p:cNvSpPr txBox="1"/>
          <p:nvPr/>
        </p:nvSpPr>
        <p:spPr>
          <a:xfrm>
            <a:off x="77656" y="1656397"/>
            <a:ext cx="885524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 </a:t>
            </a:r>
            <a:r>
              <a:rPr lang="it-IT" sz="2000" dirty="0">
                <a:solidFill>
                  <a:srgbClr val="FFFF00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 </a:t>
            </a:r>
            <a:r>
              <a:rPr lang="it-IT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«</a:t>
            </a:r>
            <a:r>
              <a:rPr lang="it-IT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sensate esperienze</a:t>
            </a:r>
            <a:r>
              <a:rPr lang="it-IT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»</a:t>
            </a:r>
          </a:p>
          <a:p>
            <a:pPr algn="ctr"/>
            <a:r>
              <a:rPr lang="it-IT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 </a:t>
            </a:r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e le</a:t>
            </a:r>
          </a:p>
          <a:p>
            <a:pPr algn="ctr"/>
            <a:r>
              <a:rPr lang="it-IT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 </a:t>
            </a:r>
            <a:r>
              <a:rPr lang="it-IT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«certe dimostrazioni» </a:t>
            </a:r>
            <a:endParaRPr lang="it-IT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ld English Text MT" panose="03040902040508030806" pitchFamily="66" charset="0"/>
              <a:cs typeface="Helvetica" panose="020B0604020202020204" pitchFamily="34" charset="0"/>
            </a:endParaRPr>
          </a:p>
          <a:p>
            <a:pPr algn="ctr"/>
            <a:r>
              <a:rPr lang="it-IT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.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95F6D2A6-AFA3-FBB4-E721-90F42E8E9E31}"/>
              </a:ext>
            </a:extLst>
          </p:cNvPr>
          <p:cNvSpPr txBox="1"/>
          <p:nvPr/>
        </p:nvSpPr>
        <p:spPr>
          <a:xfrm>
            <a:off x="0" y="4059917"/>
            <a:ext cx="9143999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E’ la nascita della </a:t>
            </a:r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NUOVA SCIENZA  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3600" b="0" i="1" dirty="0">
                <a:solidFill>
                  <a:srgbClr val="CEBD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«La filosofia (matematica)</a:t>
            </a:r>
          </a:p>
          <a:p>
            <a:pPr algn="ctr"/>
            <a:r>
              <a:rPr lang="it-IT" sz="2800" b="0" i="1" dirty="0">
                <a:solidFill>
                  <a:srgbClr val="CEBDA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è scritta in questo grandissimo libro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FE3116AA-8B6A-C07B-8746-7595DD3B92C7}"/>
              </a:ext>
            </a:extLst>
          </p:cNvPr>
          <p:cNvSpPr txBox="1"/>
          <p:nvPr/>
        </p:nvSpPr>
        <p:spPr>
          <a:xfrm>
            <a:off x="-639005" y="454776"/>
            <a:ext cx="7573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Dedicato agli Accademici de Lincei  ed al Cardinale Barberini</a:t>
            </a:r>
          </a:p>
        </p:txBody>
      </p:sp>
      <p:pic>
        <p:nvPicPr>
          <p:cNvPr id="19" name="Picture 2" descr="ALLE ORIGINI DEL METODO SCIENTIFICO: GALILEO GALILEI | Circolo dei lettori  / Torino">
            <a:extLst>
              <a:ext uri="{FF2B5EF4-FFF2-40B4-BE49-F238E27FC236}">
                <a16:creationId xmlns:a16="http://schemas.microsoft.com/office/drawing/2014/main" id="{2C195B7E-0FB9-8149-510E-4B7774D693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222" b="98444" l="10000" r="90000">
                        <a14:foregroundMark x1="36625" y1="47556" x2="36750" y2="52556"/>
                        <a14:foregroundMark x1="41063" y1="56889" x2="33875" y2="40778"/>
                        <a14:foregroundMark x1="52750" y1="52222" x2="52000" y2="33444"/>
                        <a14:foregroundMark x1="52000" y1="33444" x2="50438" y2="30667"/>
                        <a14:foregroundMark x1="50438" y1="30889" x2="50438" y2="41556"/>
                        <a14:foregroundMark x1="32625" y1="93333" x2="49938" y2="92222"/>
                        <a14:foregroundMark x1="49938" y1="92222" x2="54125" y2="92222"/>
                        <a14:foregroundMark x1="67375" y1="4444" x2="60125" y2="22444"/>
                        <a14:foregroundMark x1="54000" y1="33111" x2="53875" y2="37778"/>
                        <a14:foregroundMark x1="55063" y1="30111" x2="43063" y2="81778"/>
                        <a14:foregroundMark x1="35063" y1="51444" x2="36313" y2="70000"/>
                        <a14:foregroundMark x1="29563" y1="59889" x2="46938" y2="77444"/>
                        <a14:foregroundMark x1="33063" y1="88333" x2="54438" y2="89778"/>
                        <a14:foregroundMark x1="55375" y1="91667" x2="52188" y2="60444"/>
                        <a14:foregroundMark x1="52188" y1="60444" x2="50438" y2="56333"/>
                        <a14:foregroundMark x1="33563" y1="94889" x2="54063" y2="94111"/>
                        <a14:foregroundMark x1="54063" y1="94111" x2="55250" y2="94111"/>
                        <a14:foregroundMark x1="31375" y1="97889" x2="52250" y2="98444"/>
                        <a14:foregroundMark x1="52250" y1="98444" x2="54438" y2="98222"/>
                        <a14:foregroundMark x1="65250" y1="16444" x2="67063" y2="11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306" r="28078"/>
          <a:stretch>
            <a:fillRect/>
          </a:stretch>
        </p:blipFill>
        <p:spPr bwMode="auto">
          <a:xfrm rot="279009" flipH="1">
            <a:off x="7526502" y="5176546"/>
            <a:ext cx="1555651" cy="1588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Nuova pagina 1">
            <a:extLst>
              <a:ext uri="{FF2B5EF4-FFF2-40B4-BE49-F238E27FC236}">
                <a16:creationId xmlns:a16="http://schemas.microsoft.com/office/drawing/2014/main" id="{630648BD-25A7-35FC-A705-CB4E4EBBA4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duotone>
              <a:prstClr val="black"/>
              <a:srgbClr val="FFC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351" b="90206" l="26961" r="70686">
                        <a14:foregroundMark x1="33235" y1="23840" x2="67059" y2="3351"/>
                        <a14:foregroundMark x1="67059" y1="3351" x2="67745" y2="3351"/>
                        <a14:backgroundMark x1="47647" y1="6443" x2="54510" y2="2964"/>
                      </a14:backgroundRemoval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531" t="2891" r="23747" b="68320"/>
          <a:stretch>
            <a:fillRect/>
          </a:stretch>
        </p:blipFill>
        <p:spPr bwMode="auto">
          <a:xfrm>
            <a:off x="6605947" y="-23560"/>
            <a:ext cx="2601868" cy="104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A9227999-06ED-E19B-E038-5ECE8960A103}"/>
              </a:ext>
            </a:extLst>
          </p:cNvPr>
          <p:cNvSpPr txBox="1"/>
          <p:nvPr/>
        </p:nvSpPr>
        <p:spPr>
          <a:xfrm>
            <a:off x="-48874" y="5630984"/>
            <a:ext cx="9143999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8800" i="1" dirty="0">
                <a:solidFill>
                  <a:srgbClr val="D0BD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io dico l'universo</a:t>
            </a:r>
            <a:endParaRPr lang="it-IT" sz="8800" b="0" i="1" dirty="0">
              <a:solidFill>
                <a:srgbClr val="D0BD9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ld English Text MT" panose="03040902040508030806" pitchFamily="66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095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Papal infallibility is often misunderstood. Here's what it means—and what  it doesn't. - America Magazine">
            <a:extLst>
              <a:ext uri="{FF2B5EF4-FFF2-40B4-BE49-F238E27FC236}">
                <a16:creationId xmlns:a16="http://schemas.microsoft.com/office/drawing/2014/main" id="{7CC62DD8-3790-C24A-7D2E-8DDFE3DBB4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8" y="462474"/>
            <a:ext cx="4781167" cy="3267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The Tiaras of the Popes: Gregory XVI ~ Liturgical Arts Journal">
            <a:extLst>
              <a:ext uri="{FF2B5EF4-FFF2-40B4-BE49-F238E27FC236}">
                <a16:creationId xmlns:a16="http://schemas.microsoft.com/office/drawing/2014/main" id="{5D9EC185-B069-98C3-6ED2-DBD438FC5F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900" b="99100" l="10000" r="90000">
                        <a14:foregroundMark x1="46842" y1="3900" x2="54605" y2="27200"/>
                        <a14:foregroundMark x1="38158" y1="12900" x2="29737" y2="19900"/>
                        <a14:foregroundMark x1="29737" y1="19900" x2="26921" y2="29434"/>
                        <a14:foregroundMark x1="27524" y1="32232" x2="31447" y2="46800"/>
                        <a14:foregroundMark x1="27607" y1="37764" x2="27107" y2="36150"/>
                        <a14:foregroundMark x1="30658" y1="47600" x2="29556" y2="44046"/>
                        <a14:foregroundMark x1="26354" y1="29421" x2="28684" y2="19200"/>
                        <a14:foregroundMark x1="28684" y1="19200" x2="41184" y2="11000"/>
                        <a14:foregroundMark x1="41184" y1="11000" x2="48026" y2="9600"/>
                        <a14:foregroundMark x1="47368" y1="9600" x2="34605" y2="13900"/>
                        <a14:foregroundMark x1="34605" y1="13900" x2="26053" y2="23900"/>
                        <a14:foregroundMark x1="25486" y1="39495" x2="25537" y2="38107"/>
                        <a14:foregroundMark x1="25606" y1="36211" x2="25627" y2="35636"/>
                        <a14:foregroundMark x1="26053" y1="23900" x2="25853" y2="29410"/>
                        <a14:foregroundMark x1="72114" y1="37596" x2="72237" y2="37300"/>
                        <a14:foregroundMark x1="68026" y1="47400" x2="71758" y2="38449"/>
                        <a14:foregroundMark x1="72159" y1="30696" x2="72113" y2="26783"/>
                        <a14:foregroundMark x1="72237" y1="37300" x2="72204" y2="34499"/>
                        <a14:foregroundMark x1="71495" y1="25004" x2="66316" y2="15700"/>
                        <a14:foregroundMark x1="66316" y1="15700" x2="53289" y2="10100"/>
                        <a14:foregroundMark x1="53289" y1="10100" x2="49737" y2="9400"/>
                        <a14:foregroundMark x1="72237" y1="89000" x2="73158" y2="99100"/>
                        <a14:backgroundMark x1="71447" y1="25000" x2="71184" y2="26700"/>
                        <a14:backgroundMark x1="72368" y1="30700" x2="72237" y2="34500"/>
                        <a14:backgroundMark x1="72368" y1="37800" x2="71447" y2="38200"/>
                        <a14:backgroundMark x1="24868" y1="30700" x2="27632" y2="36000"/>
                        <a14:backgroundMark x1="27632" y1="35800" x2="26184" y2="33600"/>
                        <a14:backgroundMark x1="25395" y1="29400" x2="25132" y2="36200"/>
                        <a14:backgroundMark x1="26184" y1="38000" x2="28026" y2="44300"/>
                        <a14:backgroundMark x1="25921" y1="39100" x2="25395" y2="351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4266"/>
          <a:stretch>
            <a:fillRect/>
          </a:stretch>
        </p:blipFill>
        <p:spPr bwMode="auto">
          <a:xfrm>
            <a:off x="1368476" y="2041890"/>
            <a:ext cx="2264374" cy="1660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67AE026E-D7F2-C2C5-8D52-2B98885E506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18" b="8734"/>
          <a:stretch>
            <a:fillRect/>
          </a:stretch>
        </p:blipFill>
        <p:spPr>
          <a:xfrm>
            <a:off x="9971" y="436040"/>
            <a:ext cx="4973873" cy="3293564"/>
          </a:xfrm>
          <a:prstGeom prst="rect">
            <a:avLst/>
          </a:prstGeom>
        </p:spPr>
      </p:pic>
      <p:pic>
        <p:nvPicPr>
          <p:cNvPr id="7" name="Immagine 6" descr="robert fleury galileo holly office">
            <a:extLst>
              <a:ext uri="{FF2B5EF4-FFF2-40B4-BE49-F238E27FC236}">
                <a16:creationId xmlns:a16="http://schemas.microsoft.com/office/drawing/2014/main" id="{B7A72B6D-EBD1-9A3D-8030-108FD1AA651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08" y="556814"/>
            <a:ext cx="5003165" cy="3172791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8BFB714E-F2AE-127F-F52D-F645695B24B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043" y="436040"/>
            <a:ext cx="5539788" cy="3293565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BAA22C8C-BA33-3F66-34F2-E1E59F701743}"/>
              </a:ext>
            </a:extLst>
          </p:cNvPr>
          <p:cNvSpPr txBox="1"/>
          <p:nvPr/>
        </p:nvSpPr>
        <p:spPr>
          <a:xfrm>
            <a:off x="54260" y="2918788"/>
            <a:ext cx="541118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i="1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«Ed insieme rappacificare una verità di ragione </a:t>
            </a:r>
          </a:p>
          <a:p>
            <a:r>
              <a:rPr lang="it-IT" sz="1800" i="1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 il pensiero religioso apparentemente contrario»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9E722AF5-B052-C5FC-A0DE-480A9010AE37}"/>
              </a:ext>
            </a:extLst>
          </p:cNvPr>
          <p:cNvSpPr txBox="1"/>
          <p:nvPr/>
        </p:nvSpPr>
        <p:spPr>
          <a:xfrm>
            <a:off x="4608913" y="1833114"/>
            <a:ext cx="45897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Galileo si illude di poter dire finalmente</a:t>
            </a:r>
          </a:p>
          <a:p>
            <a:r>
              <a:rPr lang="it-IT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con chiarezza tutto il suo pensiero</a:t>
            </a:r>
            <a:endParaRPr lang="en-GB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4E8CD263-85EE-BEC8-0290-72CF1359B2C1}"/>
              </a:ext>
            </a:extLst>
          </p:cNvPr>
          <p:cNvSpPr txBox="1"/>
          <p:nvPr/>
        </p:nvSpPr>
        <p:spPr>
          <a:xfrm>
            <a:off x="8894" y="348478"/>
            <a:ext cx="48705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1623    </a:t>
            </a:r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 Roma 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EF68E0B7-52A3-CBC7-0DCD-AC34B2ACC540}"/>
              </a:ext>
            </a:extLst>
          </p:cNvPr>
          <p:cNvSpPr txBox="1"/>
          <p:nvPr/>
        </p:nvSpPr>
        <p:spPr>
          <a:xfrm>
            <a:off x="4513196" y="841813"/>
            <a:ext cx="47852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Maffeo Barberini amico ed estimatore</a:t>
            </a:r>
          </a:p>
          <a:p>
            <a:r>
              <a:rPr lang="it-IT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di Galileo viene eletto papa Urbano VIII.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A2A6A690-3103-3C68-ADFC-141C666AB86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8130" y="3642275"/>
            <a:ext cx="5721610" cy="3215726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D52B705-0974-92DE-0FBA-C79B6D74833E}"/>
              </a:ext>
            </a:extLst>
          </p:cNvPr>
          <p:cNvSpPr txBox="1"/>
          <p:nvPr/>
        </p:nvSpPr>
        <p:spPr>
          <a:xfrm>
            <a:off x="54260" y="4018576"/>
            <a:ext cx="37914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Il Papa lo autorizza a scrivere </a:t>
            </a:r>
          </a:p>
          <a:p>
            <a:r>
              <a:rPr lang="it-IT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una discussione sui due sistemi</a:t>
            </a:r>
          </a:p>
          <a:p>
            <a:r>
              <a:rPr lang="it-IT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Tolemaico e Copernicano.</a:t>
            </a:r>
          </a:p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Con un patto: 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7C5FFA55-A867-FC3F-0F6F-2A0D3B803E5B}"/>
              </a:ext>
            </a:extLst>
          </p:cNvPr>
          <p:cNvSpPr txBox="1"/>
          <p:nvPr/>
        </p:nvSpPr>
        <p:spPr>
          <a:xfrm>
            <a:off x="2473515" y="4840932"/>
            <a:ext cx="742544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“</a:t>
            </a:r>
            <a:r>
              <a:rPr lang="en-GB" sz="2000" b="0" i="1" dirty="0" err="1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Copernicanesimo</a:t>
            </a:r>
            <a:r>
              <a:rPr lang="en-GB" sz="2000" b="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280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EX SUPPOSITIONE</a:t>
            </a:r>
            <a:r>
              <a:rPr lang="en-GB" sz="2800" b="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,</a:t>
            </a:r>
            <a:r>
              <a:rPr lang="en-GB" sz="2800" b="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GB" sz="2000" b="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en-GB" sz="2000" b="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È </a:t>
            </a:r>
            <a:r>
              <a:rPr lang="en-GB" sz="2000" b="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modello</a:t>
            </a:r>
            <a:r>
              <a:rPr lang="en-GB" sz="2000" b="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2000" b="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mathematico</a:t>
            </a:r>
            <a:r>
              <a:rPr lang="en-GB" sz="2000" b="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, </a:t>
            </a:r>
            <a:r>
              <a:rPr lang="en-GB" sz="20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non </a:t>
            </a:r>
            <a:r>
              <a:rPr lang="en-GB" sz="20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realtà</a:t>
            </a:r>
            <a:r>
              <a:rPr lang="en-GB" sz="20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” </a:t>
            </a:r>
            <a:r>
              <a:rPr lang="en-GB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perché</a:t>
            </a:r>
            <a:endParaRPr lang="en-GB" sz="2000" b="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5" name="AutoShape 4" descr="Anonymous Painting of First Vatican Council (1868) Print. Art Prints,  Posters &amp; Puzzles from Fine Art Finder">
            <a:extLst>
              <a:ext uri="{FF2B5EF4-FFF2-40B4-BE49-F238E27FC236}">
                <a16:creationId xmlns:a16="http://schemas.microsoft.com/office/drawing/2014/main" id="{C9C7C7A0-B89E-582D-58A4-5C1358A91A8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DD774E0D-44A8-6E8B-053E-FAF3AAF335EE}"/>
              </a:ext>
            </a:extLst>
          </p:cNvPr>
          <p:cNvSpPr txBox="1"/>
          <p:nvPr/>
        </p:nvSpPr>
        <p:spPr>
          <a:xfrm>
            <a:off x="65374" y="800211"/>
            <a:ext cx="4870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il centro del potere del mondo</a:t>
            </a:r>
            <a:endParaRPr lang="en-GB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26A24FD2-380D-E900-42E0-0666CCA7131C}"/>
              </a:ext>
            </a:extLst>
          </p:cNvPr>
          <p:cNvSpPr txBox="1"/>
          <p:nvPr/>
        </p:nvSpPr>
        <p:spPr>
          <a:xfrm>
            <a:off x="-460324" y="5585819"/>
            <a:ext cx="1006464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“</a:t>
            </a:r>
            <a:r>
              <a:rPr lang="en-GB" sz="2800" b="0" i="1" dirty="0" err="1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L’Onnipotente</a:t>
            </a:r>
            <a:r>
              <a:rPr lang="en-GB" sz="4000" b="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4000" b="0" i="1" dirty="0" err="1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Iddio</a:t>
            </a:r>
            <a:r>
              <a:rPr lang="en-GB" sz="4000" b="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4000" b="0" i="1" dirty="0" err="1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può</a:t>
            </a:r>
            <a:r>
              <a:rPr lang="en-GB" sz="2800" b="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fare </a:t>
            </a:r>
            <a:r>
              <a:rPr lang="en-GB" sz="2800" b="0" i="1" dirty="0" err="1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tutto</a:t>
            </a:r>
            <a:r>
              <a:rPr lang="en-GB" sz="2800" b="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2800" i="1" dirty="0" err="1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anche</a:t>
            </a:r>
            <a:r>
              <a:rPr lang="en-GB" sz="280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</a:p>
          <a:p>
            <a:pPr algn="ctr"/>
            <a:r>
              <a:rPr lang="en-GB" sz="4000" i="1" dirty="0" err="1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mettere</a:t>
            </a:r>
            <a:r>
              <a:rPr lang="en-GB" sz="400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la terra al </a:t>
            </a:r>
            <a:r>
              <a:rPr lang="en-GB" sz="4000" i="1" dirty="0" err="1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centro</a:t>
            </a:r>
            <a:r>
              <a:rPr lang="en-GB" sz="400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”</a:t>
            </a:r>
            <a:r>
              <a:rPr lang="en-GB" sz="4000" b="0" i="1" dirty="0">
                <a:solidFill>
                  <a:srgbClr val="CDFF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4794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6" grpId="0"/>
      <p:bldP spid="2" grpId="0"/>
      <p:bldP spid="4" grpId="0"/>
      <p:bldP spid="11" grpId="0"/>
      <p:bldP spid="12" grpId="0"/>
      <p:bldP spid="14" grpId="0"/>
      <p:bldP spid="14" grpId="1"/>
      <p:bldP spid="1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4FF3154F-72CC-55D2-DF11-8E8C994FB84A}"/>
              </a:ext>
            </a:extLst>
          </p:cNvPr>
          <p:cNvSpPr txBox="1"/>
          <p:nvPr/>
        </p:nvSpPr>
        <p:spPr>
          <a:xfrm>
            <a:off x="5162363" y="418852"/>
            <a:ext cx="398163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1624-1632    </a:t>
            </a:r>
            <a:r>
              <a:rPr lang="it-IT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Galileo scrive:</a:t>
            </a:r>
          </a:p>
          <a:p>
            <a:pPr algn="ctr"/>
            <a:r>
              <a:rPr lang="it-IT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2800" dirty="0">
                <a:solidFill>
                  <a:srgbClr val="FFC985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DIALOGO SOPRA</a:t>
            </a:r>
          </a:p>
          <a:p>
            <a:pPr algn="ctr"/>
            <a:r>
              <a:rPr lang="it-IT" sz="2800" dirty="0">
                <a:solidFill>
                  <a:srgbClr val="FFC985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I DUE</a:t>
            </a:r>
            <a:br>
              <a:rPr lang="it-IT" sz="2800" dirty="0">
                <a:solidFill>
                  <a:srgbClr val="FFC985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</a:br>
            <a:r>
              <a:rPr lang="it-IT" sz="2800" dirty="0">
                <a:solidFill>
                  <a:srgbClr val="FFC985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MASSIMI SISTEMI</a:t>
            </a:r>
            <a:endParaRPr lang="en-GB" dirty="0">
              <a:solidFill>
                <a:srgbClr val="FFC985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3" name="Picture 6" descr="Il Dialogo sui due Massimi Sistemi del Mondo">
            <a:extLst>
              <a:ext uri="{FF2B5EF4-FFF2-40B4-BE49-F238E27FC236}">
                <a16:creationId xmlns:a16="http://schemas.microsoft.com/office/drawing/2014/main" id="{A554DA07-63CF-59C2-2F28-CFF241346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305"/>
            <a:ext cx="5227782" cy="368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A355A0CD-03CC-F2F8-1DE0-60392F3D6315}"/>
              </a:ext>
            </a:extLst>
          </p:cNvPr>
          <p:cNvSpPr txBox="1"/>
          <p:nvPr/>
        </p:nvSpPr>
        <p:spPr>
          <a:xfrm>
            <a:off x="64168" y="2829133"/>
            <a:ext cx="9144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200" dirty="0">
                <a:solidFill>
                  <a:srgbClr val="FFC9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                               </a:t>
            </a:r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 principio di autorità</a:t>
            </a:r>
          </a:p>
          <a:p>
            <a:pPr algn="ctr"/>
            <a:endParaRPr lang="it-IT" sz="3200" dirty="0">
              <a:solidFill>
                <a:srgbClr val="FFC98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it-IT" sz="4800" dirty="0">
                <a:solidFill>
                  <a:srgbClr val="FFC9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Galileo sostituisce </a:t>
            </a:r>
          </a:p>
          <a:p>
            <a:pPr algn="ctr"/>
            <a:r>
              <a:rPr lang="it-IT" sz="4800" dirty="0">
                <a:solidFill>
                  <a:srgbClr val="FFC98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il metodo scientifico</a:t>
            </a:r>
            <a:endParaRPr lang="en-GB" sz="4800" dirty="0">
              <a:solidFill>
                <a:srgbClr val="FFC98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E91BBBB-D362-FC5B-EB6C-9C6C8BB30B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992" b="69052" l="7536" r="95343">
                        <a14:foregroundMark x1="29382" y1="15308" x2="13209" y2="38436"/>
                        <a14:foregroundMark x1="13209" y1="38436" x2="12870" y2="39268"/>
                        <a14:foregroundMark x1="28196" y1="17138" x2="27519" y2="52579"/>
                        <a14:foregroundMark x1="27519" y1="52579" x2="27519" y2="52579"/>
                        <a14:foregroundMark x1="44285" y1="15141" x2="44285" y2="48752"/>
                        <a14:foregroundMark x1="71804" y1="15308" x2="77053" y2="49085"/>
                        <a14:foregroundMark x1="77053" y1="49085" x2="77053" y2="49085"/>
                        <a14:foregroundMark x1="18544" y1="52246" x2="76122" y2="63228"/>
                        <a14:foregroundMark x1="42930" y1="9983" x2="46655" y2="17804"/>
                        <a14:foregroundMark x1="48942" y1="13977" x2="47925" y2="26123"/>
                        <a14:foregroundMark x1="47925" y1="26123" x2="56647" y2="50915"/>
                        <a14:foregroundMark x1="56647" y1="50915" x2="56647" y2="50915"/>
                        <a14:foregroundMark x1="49111" y1="12479" x2="45047" y2="9484"/>
                        <a14:foregroundMark x1="13717" y1="62396" x2="57324" y2="64226"/>
                        <a14:foregroundMark x1="14479" y1="64725" x2="66554" y2="69052"/>
                        <a14:foregroundMark x1="70449" y1="4992" x2="77392" y2="20133"/>
                        <a14:foregroundMark x1="79086" y1="16140" x2="84081" y2="23794"/>
                        <a14:foregroundMark x1="85436" y1="23295" x2="84251" y2="27288"/>
                        <a14:foregroundMark x1="85859" y1="35774" x2="84674" y2="24626"/>
                        <a14:foregroundMark x1="85859" y1="22463" x2="85182" y2="30283"/>
                        <a14:foregroundMark x1="86791" y1="33444" x2="86283" y2="23794"/>
                        <a14:foregroundMark x1="87892" y1="47421" x2="89416" y2="61231"/>
                        <a14:foregroundMark x1="89416" y1="61231" x2="89754" y2="62063"/>
                        <a14:foregroundMark x1="91025" y1="64559" x2="91025" y2="64559"/>
                        <a14:foregroundMark x1="89416" y1="58070" x2="94496" y2="64559"/>
                        <a14:foregroundMark x1="89500" y1="41431" x2="91448" y2="51414"/>
                        <a14:foregroundMark x1="11008" y1="60732" x2="14818" y2="44759"/>
                        <a14:foregroundMark x1="12870" y1="46755" x2="12532" y2="46922"/>
                        <a14:foregroundMark x1="12616" y1="46423" x2="8298" y2="54576"/>
                        <a14:foregroundMark x1="8298" y1="54576" x2="7536" y2="63394"/>
                        <a14:foregroundMark x1="69263" y1="52246" x2="74936" y2="33611"/>
                        <a14:foregroundMark x1="68417" y1="9983" x2="67485" y2="17970"/>
                        <a14:foregroundMark x1="74936" y1="63727" x2="86537" y2="39767"/>
                        <a14:foregroundMark x1="90771" y1="65058" x2="66384" y2="63894"/>
                        <a14:foregroundMark x1="77223" y1="68719" x2="85775" y2="65391"/>
                        <a14:foregroundMark x1="85775" y1="65391" x2="88315" y2="65557"/>
                        <a14:foregroundMark x1="73328" y1="66057" x2="76545" y2="67221"/>
                        <a14:foregroundMark x1="89754" y1="67388" x2="91787" y2="66889"/>
                        <a14:foregroundMark x1="92633" y1="66556" x2="95343" y2="66057"/>
                        <a14:foregroundMark x1="42930" y1="21963" x2="41914" y2="44093"/>
                        <a14:foregroundMark x1="43184" y1="52246" x2="41152" y2="53078"/>
                        <a14:foregroundMark x1="54615" y1="40100" x2="59018" y2="45923"/>
                        <a14:foregroundMark x1="59018" y1="45923" x2="59695" y2="47754"/>
                        <a14:foregroundMark x1="59695" y1="48752" x2="60034" y2="54077"/>
                        <a14:foregroundMark x1="13548" y1="40100" x2="12362" y2="44592"/>
                        <a14:foregroundMark x1="90601" y1="52579" x2="91787" y2="59235"/>
                        <a14:foregroundMark x1="69094" y1="23295" x2="69094" y2="27787"/>
                        <a14:backgroundMark x1="35563" y1="16639" x2="35224" y2="30782"/>
                        <a14:backgroundMark x1="35224" y1="30782" x2="37511" y2="26290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206" b="32691"/>
          <a:stretch>
            <a:fillRect/>
          </a:stretch>
        </p:blipFill>
        <p:spPr>
          <a:xfrm>
            <a:off x="25465" y="1966443"/>
            <a:ext cx="9144000" cy="288986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C1AD5850-2D99-E33B-806D-65804A901607}"/>
              </a:ext>
            </a:extLst>
          </p:cNvPr>
          <p:cNvSpPr txBox="1"/>
          <p:nvPr/>
        </p:nvSpPr>
        <p:spPr>
          <a:xfrm>
            <a:off x="-13238" y="4131530"/>
            <a:ext cx="91317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Tre dialoganti</a:t>
            </a:r>
            <a:endParaRPr lang="it-IT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endParaRPr lang="it-IT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E37AE43D-29B8-EAC0-781C-0DE0A36ADBFB}"/>
              </a:ext>
            </a:extLst>
          </p:cNvPr>
          <p:cNvSpPr txBox="1"/>
          <p:nvPr/>
        </p:nvSpPr>
        <p:spPr>
          <a:xfrm>
            <a:off x="5962650" y="5060661"/>
            <a:ext cx="2932664" cy="141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2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SIMPLICIO</a:t>
            </a:r>
            <a:endParaRPr lang="en-GB" sz="32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b="0" i="0" dirty="0">
                <a:solidFill>
                  <a:srgbClr val="FFC000"/>
                </a:solidFill>
                <a:effectLst/>
                <a:latin typeface="Google Sans"/>
              </a:rPr>
              <a:t>Un </a:t>
            </a:r>
            <a:r>
              <a:rPr lang="it-IT" b="0" i="0" dirty="0" err="1">
                <a:solidFill>
                  <a:srgbClr val="FFC000"/>
                </a:solidFill>
                <a:effectLst/>
                <a:latin typeface="Google Sans"/>
              </a:rPr>
              <a:t>pò</a:t>
            </a:r>
            <a:r>
              <a:rPr lang="it-IT" b="0" i="0" dirty="0">
                <a:solidFill>
                  <a:srgbClr val="FFC000"/>
                </a:solidFill>
                <a:effectLst/>
                <a:latin typeface="Google Sans"/>
              </a:rPr>
              <a:t> </a:t>
            </a:r>
            <a:r>
              <a:rPr lang="it-IT" b="0" i="0" dirty="0" err="1">
                <a:solidFill>
                  <a:srgbClr val="FFC000"/>
                </a:solidFill>
                <a:effectLst/>
                <a:latin typeface="Google Sans"/>
              </a:rPr>
              <a:t>sciocco.Difende</a:t>
            </a:r>
            <a:endParaRPr lang="it-IT" b="0" i="0" dirty="0">
              <a:solidFill>
                <a:srgbClr val="FFC000"/>
              </a:solidFill>
              <a:effectLst/>
              <a:latin typeface="Google Sans"/>
            </a:endParaRPr>
          </a:p>
          <a:p>
            <a:pPr algn="ctr"/>
            <a:r>
              <a:rPr lang="it-IT" b="0" i="0" dirty="0">
                <a:solidFill>
                  <a:srgbClr val="FFC000"/>
                </a:solidFill>
                <a:effectLst/>
                <a:latin typeface="Google Sans"/>
              </a:rPr>
              <a:t> la visione geocentrica</a:t>
            </a:r>
          </a:p>
          <a:p>
            <a:pPr algn="ctr"/>
            <a:r>
              <a:rPr lang="it-IT" dirty="0">
                <a:solidFill>
                  <a:srgbClr val="FFC000"/>
                </a:solidFill>
                <a:latin typeface="Google Sans"/>
              </a:rPr>
              <a:t>con ingenuità intellettuale</a:t>
            </a:r>
            <a:endParaRPr lang="it-IT" b="0" i="0" dirty="0">
              <a:solidFill>
                <a:srgbClr val="FFC000"/>
              </a:solidFill>
              <a:effectLst/>
              <a:latin typeface="Google Sans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E716DD27-6A06-9A18-E07E-CFCA742B99A4}"/>
              </a:ext>
            </a:extLst>
          </p:cNvPr>
          <p:cNvSpPr txBox="1"/>
          <p:nvPr/>
        </p:nvSpPr>
        <p:spPr>
          <a:xfrm>
            <a:off x="64168" y="5060661"/>
            <a:ext cx="2760051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32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SALVIATI</a:t>
            </a:r>
          </a:p>
          <a:p>
            <a:pPr algn="ctr"/>
            <a:r>
              <a:rPr lang="it-IT" dirty="0">
                <a:solidFill>
                  <a:srgbClr val="FFC000"/>
                </a:solidFill>
              </a:rPr>
              <a:t>Rappresenta </a:t>
            </a:r>
          </a:p>
          <a:p>
            <a:pPr algn="ctr"/>
            <a:r>
              <a:rPr lang="it-IT" dirty="0">
                <a:solidFill>
                  <a:srgbClr val="FFC000"/>
                </a:solidFill>
              </a:rPr>
              <a:t>la «nuova scienza»</a:t>
            </a:r>
          </a:p>
          <a:p>
            <a:pPr algn="ctr"/>
            <a:r>
              <a:rPr lang="it-IT" dirty="0">
                <a:solidFill>
                  <a:srgbClr val="FFC000"/>
                </a:solidFill>
              </a:rPr>
              <a:t>scritta nel libro della natura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75DD3BD7-1FB0-20DA-5C0C-5B18B232F2AB}"/>
              </a:ext>
            </a:extLst>
          </p:cNvPr>
          <p:cNvSpPr txBox="1"/>
          <p:nvPr/>
        </p:nvSpPr>
        <p:spPr>
          <a:xfrm>
            <a:off x="2915956" y="5033100"/>
            <a:ext cx="2573973" cy="19697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32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SAGREDO</a:t>
            </a:r>
          </a:p>
          <a:p>
            <a:pPr algn="ctr"/>
            <a:r>
              <a:rPr lang="it-IT" dirty="0">
                <a:solidFill>
                  <a:srgbClr val="FFC000"/>
                </a:solidFill>
              </a:rPr>
              <a:t>Colto arbitro del dibattito</a:t>
            </a:r>
          </a:p>
          <a:p>
            <a:pPr algn="ctr"/>
            <a:r>
              <a:rPr lang="it-IT" dirty="0">
                <a:solidFill>
                  <a:srgbClr val="FFC000"/>
                </a:solidFill>
              </a:rPr>
              <a:t>che si fa convincere</a:t>
            </a:r>
          </a:p>
          <a:p>
            <a:pPr algn="ctr"/>
            <a:r>
              <a:rPr lang="it-IT" dirty="0">
                <a:solidFill>
                  <a:srgbClr val="FFC000"/>
                </a:solidFill>
              </a:rPr>
              <a:t>dalle dimostrazioni</a:t>
            </a:r>
          </a:p>
          <a:p>
            <a:pPr algn="ctr"/>
            <a:r>
              <a:rPr lang="it-IT" dirty="0">
                <a:solidFill>
                  <a:srgbClr val="FFC000"/>
                </a:solidFill>
              </a:rPr>
              <a:t> </a:t>
            </a:r>
            <a:endParaRPr lang="it-IT" dirty="0">
              <a:solidFill>
                <a:srgbClr val="FF0000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964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5" grpId="0"/>
      <p:bldP spid="7" grpId="0"/>
      <p:bldP spid="8" grpId="0"/>
      <p:bldP spid="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0" name="Picture 8" descr="Infallibilità papale - Wikipedia">
            <a:extLst>
              <a:ext uri="{FF2B5EF4-FFF2-40B4-BE49-F238E27FC236}">
                <a16:creationId xmlns:a16="http://schemas.microsoft.com/office/drawing/2014/main" id="{6CD3E8CB-9E8F-59BC-A03E-CE4D70DA70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434" b="94340" l="592" r="96568">
                        <a14:foregroundMark x1="43314" y1="9777" x2="44734" y2="12864"/>
                        <a14:foregroundMark x1="5917" y1="35849" x2="14675" y2="57118"/>
                        <a14:foregroundMark x1="710" y1="33791" x2="2367" y2="34134"/>
                        <a14:foregroundMark x1="22012" y1="93482" x2="33609" y2="93825"/>
                        <a14:foregroundMark x1="63905" y1="94511" x2="74556" y2="93139"/>
                        <a14:foregroundMark x1="96568" y1="79760" x2="89704" y2="73242"/>
                        <a14:foregroundMark x1="37633" y1="86964" x2="37633" y2="83877"/>
                        <a14:foregroundMark x1="42130" y1="85935" x2="41420" y2="83533"/>
                        <a14:foregroundMark x1="41893" y1="80103" x2="41893" y2="80103"/>
                        <a14:backgroundMark x1="39763" y1="81475" x2="39763" y2="82504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8" y="3846691"/>
            <a:ext cx="3527523" cy="2433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9EEBDB9C-15C0-7BD6-A9C2-3AE710CE9AC5}"/>
              </a:ext>
            </a:extLst>
          </p:cNvPr>
          <p:cNvSpPr txBox="1"/>
          <p:nvPr/>
        </p:nvSpPr>
        <p:spPr>
          <a:xfrm>
            <a:off x="27189" y="1458329"/>
            <a:ext cx="91440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i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Fa dire a</a:t>
            </a:r>
          </a:p>
          <a:p>
            <a:pPr algn="ctr"/>
            <a:r>
              <a:rPr lang="it-IT" sz="3600" i="1" dirty="0">
                <a:solidFill>
                  <a:srgbClr val="9FAD9B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Simplicio, di nome e di fatto</a:t>
            </a:r>
            <a:r>
              <a:rPr lang="it-IT" sz="3200" dirty="0">
                <a:solidFill>
                  <a:srgbClr val="9FAD9B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, 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2BF43B50-DEB6-7377-48FE-1D774BEFAA36}"/>
              </a:ext>
            </a:extLst>
          </p:cNvPr>
          <p:cNvSpPr txBox="1"/>
          <p:nvPr/>
        </p:nvSpPr>
        <p:spPr>
          <a:xfrm>
            <a:off x="12028" y="-17898"/>
            <a:ext cx="911993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dirty="0">
                <a:solidFill>
                  <a:srgbClr val="F5C0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Galileo</a:t>
            </a:r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(da arrogante) </a:t>
            </a:r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commette 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3F854E03-B7C5-53BC-6B47-B57C6F5F779E}"/>
              </a:ext>
            </a:extLst>
          </p:cNvPr>
          <p:cNvSpPr txBox="1"/>
          <p:nvPr/>
        </p:nvSpPr>
        <p:spPr>
          <a:xfrm>
            <a:off x="1412058" y="2435738"/>
            <a:ext cx="6604443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600" dirty="0">
                <a:solidFill>
                  <a:srgbClr val="E2D2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l’argomentazione del Papa</a:t>
            </a:r>
          </a:p>
          <a:p>
            <a:pPr algn="ctr"/>
            <a:r>
              <a:rPr lang="it-IT" sz="3600" dirty="0">
                <a:solidFill>
                  <a:srgbClr val="E2D2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sulla </a:t>
            </a:r>
            <a:r>
              <a:rPr lang="en-GB" sz="4000" i="1" dirty="0" err="1">
                <a:solidFill>
                  <a:srgbClr val="E2D2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onnipotenza</a:t>
            </a:r>
            <a:r>
              <a:rPr lang="en-GB" sz="4000" i="1" dirty="0">
                <a:solidFill>
                  <a:srgbClr val="E2D2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4000" i="1" dirty="0" err="1">
                <a:solidFill>
                  <a:srgbClr val="E2D2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divina</a:t>
            </a:r>
            <a:r>
              <a:rPr lang="it-IT" sz="4000" i="1" dirty="0">
                <a:solidFill>
                  <a:srgbClr val="E2D2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it-IT" sz="3600" i="1" dirty="0">
              <a:solidFill>
                <a:srgbClr val="E2D2B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3600" dirty="0">
                <a:solidFill>
                  <a:srgbClr val="E2D2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</a:t>
            </a:r>
            <a:r>
              <a:rPr lang="it-IT" sz="3600" i="1" dirty="0">
                <a:solidFill>
                  <a:srgbClr val="E2D2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4000" dirty="0">
                <a:solidFill>
                  <a:srgbClr val="E2D2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l’</a:t>
            </a:r>
            <a:r>
              <a:rPr lang="it-IT" sz="4000" i="1" dirty="0">
                <a:solidFill>
                  <a:srgbClr val="E2D2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infallibilità della Chiesa</a:t>
            </a:r>
            <a:endParaRPr lang="en-GB" sz="3600" i="1" dirty="0">
              <a:solidFill>
                <a:srgbClr val="E2D2B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6785EC16-DEA5-6C87-A0BB-7C679EA039C5}"/>
              </a:ext>
            </a:extLst>
          </p:cNvPr>
          <p:cNvSpPr txBox="1"/>
          <p:nvPr/>
        </p:nvSpPr>
        <p:spPr>
          <a:xfrm>
            <a:off x="265590" y="439345"/>
            <a:ext cx="11464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Ma</a:t>
            </a:r>
            <a:endParaRPr lang="en-GB" sz="5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8196" name="Picture 4" descr="Galileo! Un dialogo impossibile | Amo la matematica">
            <a:extLst>
              <a:ext uri="{FF2B5EF4-FFF2-40B4-BE49-F238E27FC236}">
                <a16:creationId xmlns:a16="http://schemas.microsoft.com/office/drawing/2014/main" id="{F599858E-6C4E-6960-7766-DACAD490B9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3733" l="9943" r="96176">
                        <a14:foregroundMark x1="48948" y1="81600" x2="78967" y2="91067"/>
                        <a14:foregroundMark x1="78967" y1="91067" x2="80880" y2="91200"/>
                        <a14:foregroundMark x1="86807" y1="82933" x2="96176" y2="85467"/>
                        <a14:foregroundMark x1="94837" y1="86133" x2="78776" y2="85067"/>
                        <a14:foregroundMark x1="26386" y1="90533" x2="78776" y2="93733"/>
                        <a14:foregroundMark x1="78776" y1="93733" x2="87189" y2="92400"/>
                        <a14:foregroundMark x1="59656" y1="68533" x2="59465" y2="69867"/>
                        <a14:foregroundMark x1="57744" y1="70000" x2="57744" y2="70000"/>
                        <a14:foregroundMark x1="77820" y1="42800" x2="67686" y2="43333"/>
                        <a14:foregroundMark x1="69790" y1="42133" x2="73231" y2="41200"/>
                        <a14:foregroundMark x1="76291" y1="37467" x2="75717" y2="39600"/>
                        <a14:foregroundMark x1="82027" y1="38800" x2="80115" y2="41067"/>
                        <a14:foregroundMark x1="85851" y1="40400" x2="82409" y2="42267"/>
                        <a14:backgroundMark x1="13193" y1="77067" x2="51052" y2="27200"/>
                        <a14:backgroundMark x1="60421" y1="62933" x2="60229" y2="64000"/>
                        <a14:backgroundMark x1="75526" y1="63200" x2="75335" y2="63867"/>
                        <a14:backgroundMark x1="65966" y1="76800" x2="65392" y2="77733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1421" t="36301" r="14446" b="14345"/>
          <a:stretch>
            <a:fillRect/>
          </a:stretch>
        </p:blipFill>
        <p:spPr bwMode="auto">
          <a:xfrm flipH="1">
            <a:off x="84222" y="-189385"/>
            <a:ext cx="1775747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Papa Urbano VIII | Gian Lorenzo Bernini | Stampa d'arte">
            <a:extLst>
              <a:ext uri="{FF2B5EF4-FFF2-40B4-BE49-F238E27FC236}">
                <a16:creationId xmlns:a16="http://schemas.microsoft.com/office/drawing/2014/main" id="{692E02E4-458C-04F4-9974-0152268ED3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25254" y1="17400" x2="34391" y2="31800"/>
                        <a14:foregroundMark x1="20087" y1="18203" x2="20558" y2="18500"/>
                        <a14:foregroundMark x1="18655" y1="17300" x2="19479" y2="17820"/>
                        <a14:foregroundMark x1="23477" y1="14000" x2="22081" y2="13100"/>
                        <a14:foregroundMark x1="19162" y1="14300" x2="21574" y2="17100"/>
                        <a14:foregroundMark x1="26777" y1="13100" x2="27538" y2="15100"/>
                        <a14:foregroundMark x1="42513" y1="35500" x2="72589" y2="40300"/>
                        <a14:foregroundMark x1="46447" y1="42400" x2="74746" y2="50600"/>
                        <a14:foregroundMark x1="73858" y1="50700" x2="82614" y2="50900"/>
                        <a14:foregroundMark x1="80457" y1="50900" x2="80457" y2="51800"/>
                        <a14:foregroundMark x1="81091" y1="49000" x2="81091" y2="49000"/>
                        <a14:foregroundMark x1="81091" y1="48900" x2="81091" y2="48900"/>
                        <a14:foregroundMark x1="81599" y1="49700" x2="80457" y2="48900"/>
                        <a14:foregroundMark x1="80076" y1="52400" x2="78299" y2="52400"/>
                        <a14:foregroundMark x1="23096" y1="14200" x2="23731" y2="15100"/>
                        <a14:foregroundMark x1="21701" y1="12000" x2="21701" y2="12000"/>
                        <a14:foregroundMark x1="20558" y1="12900" x2="21193" y2="13300"/>
                        <a14:backgroundMark x1="20685" y1="19600" x2="18655" y2="19100"/>
                        <a14:backgroundMark x1="20382" y1="13025" x2="19924" y2="12600"/>
                        <a14:backgroundMark x1="22081" y1="14600" x2="20901" y2="13506"/>
                        <a14:backgroundMark x1="16624" y1="18800" x2="14467" y2="11200"/>
                        <a14:backgroundMark x1="36802" y1="21400" x2="36802" y2="22200"/>
                        <a14:backgroundMark x1="36802" y1="22200" x2="34898" y2="17300"/>
                        <a14:backgroundMark x1="63452" y1="20500" x2="78553" y2="33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4798" b="42945"/>
          <a:stretch>
            <a:fillRect/>
          </a:stretch>
        </p:blipFill>
        <p:spPr bwMode="auto">
          <a:xfrm>
            <a:off x="5730725" y="3311111"/>
            <a:ext cx="3590353" cy="305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8BD25A90-B6B0-31E7-81CF-F81B629A08CB}"/>
              </a:ext>
            </a:extLst>
          </p:cNvPr>
          <p:cNvSpPr txBox="1"/>
          <p:nvPr/>
        </p:nvSpPr>
        <p:spPr>
          <a:xfrm>
            <a:off x="0" y="33780358"/>
            <a:ext cx="4087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800" dirty="0">
                <a:solidFill>
                  <a:srgbClr val="EAF26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all’autorità</a:t>
            </a:r>
            <a:endParaRPr lang="en-GB" sz="4800" dirty="0">
              <a:solidFill>
                <a:srgbClr val="EAF26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00CD4539-B713-6B45-3401-49B3549A3323}"/>
              </a:ext>
            </a:extLst>
          </p:cNvPr>
          <p:cNvSpPr txBox="1"/>
          <p:nvPr/>
        </p:nvSpPr>
        <p:spPr>
          <a:xfrm>
            <a:off x="4263303" y="5961128"/>
            <a:ext cx="50577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200" dirty="0">
                <a:solidFill>
                  <a:srgbClr val="D7C4A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  </a:t>
            </a:r>
            <a:r>
              <a:rPr lang="it-IT" sz="4800" dirty="0">
                <a:solidFill>
                  <a:srgbClr val="D7C4A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alla persona</a:t>
            </a:r>
            <a:endParaRPr lang="en-GB" sz="4800" dirty="0">
              <a:solidFill>
                <a:srgbClr val="D7C4A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2AA6A60E-99B3-A221-0F66-31700F8A0A3A}"/>
              </a:ext>
            </a:extLst>
          </p:cNvPr>
          <p:cNvSpPr txBox="1"/>
          <p:nvPr/>
        </p:nvSpPr>
        <p:spPr>
          <a:xfrm>
            <a:off x="2962656" y="4724278"/>
            <a:ext cx="39802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E’ un affronto</a:t>
            </a:r>
            <a:endParaRPr lang="en-GB" sz="72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52B541A1-1335-4DC1-43F5-F803F3947306}"/>
              </a:ext>
            </a:extLst>
          </p:cNvPr>
          <p:cNvSpPr txBox="1"/>
          <p:nvPr/>
        </p:nvSpPr>
        <p:spPr>
          <a:xfrm>
            <a:off x="50978" y="383311"/>
            <a:ext cx="911993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6000" dirty="0">
                <a:solidFill>
                  <a:srgbClr val="FFC0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un tragico errore </a:t>
            </a:r>
            <a:endParaRPr lang="en-GB" sz="6000" dirty="0">
              <a:solidFill>
                <a:srgbClr val="FFC000"/>
              </a:solidFill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6704B96A-4356-2AED-6275-2F1945E0D20F}"/>
              </a:ext>
            </a:extLst>
          </p:cNvPr>
          <p:cNvSpPr txBox="1"/>
          <p:nvPr/>
        </p:nvSpPr>
        <p:spPr>
          <a:xfrm>
            <a:off x="0" y="5985056"/>
            <a:ext cx="44691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800" dirty="0">
                <a:solidFill>
                  <a:srgbClr val="EAF26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alla autorità</a:t>
            </a:r>
            <a:endParaRPr lang="en-GB" sz="4800" dirty="0">
              <a:solidFill>
                <a:srgbClr val="EAF26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026" name="Picture 2" descr="Oops Mistakes: Over 10,495 Royalty-Free Licensable Stock Illustrations &amp;  Drawings | Shutterstock">
            <a:extLst>
              <a:ext uri="{FF2B5EF4-FFF2-40B4-BE49-F238E27FC236}">
                <a16:creationId xmlns:a16="http://schemas.microsoft.com/office/drawing/2014/main" id="{FF9C0E5B-B417-21C1-FB90-47DFD9D6A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85905" y1="59438" x2="87642" y2="68500"/>
                        <a14:backgroundMark x1="85905" y1="64813" x2="85905" y2="69313"/>
                        <a14:backgroundMark x1="85438" y1="68875" x2="85438" y2="62313"/>
                        <a14:backgroundMark x1="12759" y1="59062" x2="16232" y2="69313"/>
                        <a14:backgroundMark x1="16700" y1="69313" x2="14896" y2="60688"/>
                        <a14:backgroundMark x1="38143" y1="91438" x2="53908" y2="914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250" y="-455428"/>
            <a:ext cx="2129896" cy="227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Dialogue Concerning Two Chief World Systems' images and/or videos results  page 1 of 1">
            <a:extLst>
              <a:ext uri="{FF2B5EF4-FFF2-40B4-BE49-F238E27FC236}">
                <a16:creationId xmlns:a16="http://schemas.microsoft.com/office/drawing/2014/main" id="{97DF20FA-4994-440F-126E-918A887425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5667" b="91000" l="7973" r="41686">
                        <a14:foregroundMark x1="24601" y1="38167" x2="14351" y2="68500"/>
                        <a14:foregroundMark x1="14351" y1="68500" x2="14351" y2="70000"/>
                        <a14:foregroundMark x1="23007" y1="37167" x2="28246" y2="39833"/>
                        <a14:foregroundMark x1="27563" y1="37667" x2="23462" y2="35667"/>
                        <a14:foregroundMark x1="9567" y1="47833" x2="8428" y2="58333"/>
                        <a14:foregroundMark x1="12528" y1="90333" x2="10251" y2="84000"/>
                        <a14:foregroundMark x1="17540" y1="88333" x2="19590" y2="73333"/>
                        <a14:foregroundMark x1="28929" y1="45000" x2="27335" y2="40667"/>
                        <a14:foregroundMark x1="39636" y1="44500" x2="25968" y2="49333"/>
                        <a14:foregroundMark x1="23918" y1="91000" x2="29385" y2="85500"/>
                        <a14:foregroundMark x1="29385" y1="85500" x2="31435" y2="85000"/>
                        <a14:foregroundMark x1="25057" y1="70167" x2="29157" y2="84333"/>
                        <a14:foregroundMark x1="25513" y1="81000" x2="25057" y2="72000"/>
                        <a14:backgroundMark x1="32802" y1="59333" x2="38497" y2="55500"/>
                        <a14:backgroundMark x1="32574" y1="44333" x2="38497" y2="39333"/>
                        <a14:backgroundMark x1="25513" y1="53833" x2="25513" y2="53833"/>
                        <a14:backgroundMark x1="35080" y1="83000" x2="33485" y2="74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17" t="32268" r="53839" b="33227"/>
          <a:stretch>
            <a:fillRect/>
          </a:stretch>
        </p:blipFill>
        <p:spPr bwMode="auto">
          <a:xfrm flipH="1">
            <a:off x="7081100" y="1356559"/>
            <a:ext cx="2062900" cy="245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8179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EEA692DA-9B56-DF9C-CB26-072576D0BC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295" b="6215"/>
          <a:stretch>
            <a:fillRect/>
          </a:stretch>
        </p:blipFill>
        <p:spPr>
          <a:xfrm>
            <a:off x="384354" y="-3780"/>
            <a:ext cx="4254503" cy="2372933"/>
          </a:xfrm>
          <a:prstGeom prst="rect">
            <a:avLst/>
          </a:prstGeom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ABBACF6E-FA96-F1BC-DF3A-99438AF756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9699" y="2074703"/>
            <a:ext cx="4705714" cy="2708594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9045FEED-4D40-6FB8-9F2E-6A0196E2C818}"/>
              </a:ext>
            </a:extLst>
          </p:cNvPr>
          <p:cNvSpPr txBox="1"/>
          <p:nvPr/>
        </p:nvSpPr>
        <p:spPr>
          <a:xfrm>
            <a:off x="5943599" y="2762057"/>
            <a:ext cx="308140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Il «DIALOGO» viene </a:t>
            </a:r>
          </a:p>
          <a:p>
            <a:r>
              <a:rPr lang="it-IT" sz="24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messo all’indice</a:t>
            </a:r>
            <a:endParaRPr lang="en-GB" sz="2400" dirty="0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A7B875DD-CB0B-3E60-888B-CA842317251C}"/>
              </a:ext>
            </a:extLst>
          </p:cNvPr>
          <p:cNvSpPr txBox="1"/>
          <p:nvPr/>
        </p:nvSpPr>
        <p:spPr>
          <a:xfrm>
            <a:off x="5611091" y="1178421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Il Papa è furibondo</a:t>
            </a:r>
            <a:endParaRPr lang="en-GB" sz="2400" dirty="0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D431EE49-C680-7A1E-4A41-07EA4DBBB6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98" r="10123" b="18972"/>
          <a:stretch>
            <a:fillRect/>
          </a:stretch>
        </p:blipFill>
        <p:spPr>
          <a:xfrm>
            <a:off x="4438285" y="4154897"/>
            <a:ext cx="4705715" cy="2703103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50E73D94-76CE-84A9-CC1D-3D78DD374FEE}"/>
              </a:ext>
            </a:extLst>
          </p:cNvPr>
          <p:cNvSpPr txBox="1"/>
          <p:nvPr/>
        </p:nvSpPr>
        <p:spPr>
          <a:xfrm>
            <a:off x="225605" y="5217914"/>
            <a:ext cx="4572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Galileo viene chiamato a Roma per presentarsi al Santo Uffizio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52699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magine 6">
            <a:extLst>
              <a:ext uri="{FF2B5EF4-FFF2-40B4-BE49-F238E27FC236}">
                <a16:creationId xmlns:a16="http://schemas.microsoft.com/office/drawing/2014/main" id="{EA43DAFA-3BE3-45D9-C85D-E94EEE9069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340281" cy="243026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E0229ED2-5171-DDB7-2849-AB777F18B8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8746" y="2148199"/>
            <a:ext cx="4322618" cy="2384011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23A8AB31-F292-F9CB-85C0-E2A7164FFF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2657" y="4356117"/>
            <a:ext cx="4896213" cy="2650166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B9CB9E34-B075-E87A-838D-198E93C3ED33}"/>
              </a:ext>
            </a:extLst>
          </p:cNvPr>
          <p:cNvSpPr txBox="1"/>
          <p:nvPr/>
        </p:nvSpPr>
        <p:spPr>
          <a:xfrm>
            <a:off x="4317529" y="745912"/>
            <a:ext cx="482647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Non è chiamato per una</a:t>
            </a:r>
          </a:p>
          <a:p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discussione intellettuale</a:t>
            </a:r>
            <a:endParaRPr lang="en-GB" sz="2800" dirty="0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1FACBB70-C0E2-44FE-FCA6-1764F0281968}"/>
              </a:ext>
            </a:extLst>
          </p:cNvPr>
          <p:cNvSpPr txBox="1"/>
          <p:nvPr/>
        </p:nvSpPr>
        <p:spPr>
          <a:xfrm>
            <a:off x="6564978" y="2863152"/>
            <a:ext cx="249796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Gli argomenti </a:t>
            </a:r>
          </a:p>
          <a:p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sono altri</a:t>
            </a:r>
            <a:endParaRPr lang="en-GB" sz="2800" dirty="0"/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090C093F-6378-FACD-6FAE-9005A13A4946}"/>
              </a:ext>
            </a:extLst>
          </p:cNvPr>
          <p:cNvSpPr txBox="1"/>
          <p:nvPr/>
        </p:nvSpPr>
        <p:spPr>
          <a:xfrm>
            <a:off x="982362" y="4725417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22 giugno 1633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35D20DB0-24D6-5E37-0CD2-72CF0575F6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20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022" t="53725" r="1"/>
          <a:stretch>
            <a:fillRect/>
          </a:stretch>
        </p:blipFill>
        <p:spPr>
          <a:xfrm>
            <a:off x="3713575" y="3059700"/>
            <a:ext cx="2506155" cy="1103210"/>
          </a:xfrm>
          <a:prstGeom prst="rect">
            <a:avLst/>
          </a:prstGeom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D6BBEB2C-CB6B-B860-461D-80226EE803EF}"/>
              </a:ext>
            </a:extLst>
          </p:cNvPr>
          <p:cNvSpPr txBox="1"/>
          <p:nvPr/>
        </p:nvSpPr>
        <p:spPr>
          <a:xfrm>
            <a:off x="3805823" y="4516791"/>
            <a:ext cx="2284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e convincenti</a:t>
            </a:r>
            <a:endParaRPr lang="en-GB" sz="28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8E5E6B8D-086B-C3B7-4F2E-4528058B81CD}"/>
              </a:ext>
            </a:extLst>
          </p:cNvPr>
          <p:cNvSpPr/>
          <p:nvPr/>
        </p:nvSpPr>
        <p:spPr>
          <a:xfrm>
            <a:off x="4251025" y="5779093"/>
            <a:ext cx="5050917" cy="140864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F712D77B-9D9C-F57E-4039-E711A4D04067}"/>
              </a:ext>
            </a:extLst>
          </p:cNvPr>
          <p:cNvSpPr txBox="1"/>
          <p:nvPr/>
        </p:nvSpPr>
        <p:spPr>
          <a:xfrm>
            <a:off x="-1576236" y="5372028"/>
            <a:ext cx="9143999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b="0" i="0" dirty="0">
                <a:solidFill>
                  <a:schemeClr val="bg1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 "</a:t>
            </a:r>
            <a:r>
              <a:rPr lang="it-IT" b="0" i="1" dirty="0">
                <a:solidFill>
                  <a:schemeClr val="bg1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Con cuor sincero e fede non finta,</a:t>
            </a:r>
          </a:p>
          <a:p>
            <a:pPr algn="ctr"/>
            <a:r>
              <a:rPr lang="it-IT" b="0" i="1" dirty="0">
                <a:solidFill>
                  <a:schemeClr val="bg1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4000" b="0" i="1" dirty="0">
                <a:solidFill>
                  <a:srgbClr val="E2D2B8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abiuro, maledico e detesto </a:t>
            </a:r>
            <a:endParaRPr lang="it-IT" b="0" i="1" dirty="0">
              <a:solidFill>
                <a:srgbClr val="E2D2B8"/>
              </a:solidFill>
              <a:effectLst/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b="0" i="1" dirty="0">
                <a:solidFill>
                  <a:schemeClr val="bg1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li suddetti errori et </a:t>
            </a:r>
            <a:r>
              <a:rPr lang="it-IT" b="0" i="1" dirty="0" err="1">
                <a:solidFill>
                  <a:schemeClr val="bg1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heresie</a:t>
            </a:r>
            <a:r>
              <a:rPr lang="it-IT" b="0" i="0" dirty="0">
                <a:solidFill>
                  <a:schemeClr val="bg1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".</a:t>
            </a:r>
            <a:endParaRPr lang="en-GB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000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4" grpId="0"/>
      <p:bldP spid="4" grpId="1"/>
      <p:bldP spid="4" grpId="2"/>
      <p:bldP spid="5" grpId="0" animBg="1"/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alileo Galilei when he was put on house arrest for speaking a heliocentric  view be like : r/AstronomyMemes">
            <a:extLst>
              <a:ext uri="{FF2B5EF4-FFF2-40B4-BE49-F238E27FC236}">
                <a16:creationId xmlns:a16="http://schemas.microsoft.com/office/drawing/2014/main" id="{96EFD8A3-BDC5-4D60-5662-A25597E8F1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10"/>
          <a:stretch>
            <a:fillRect/>
          </a:stretch>
        </p:blipFill>
        <p:spPr bwMode="auto">
          <a:xfrm flipH="1">
            <a:off x="-711199" y="790364"/>
            <a:ext cx="6225308" cy="606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Galileo Galilei when he was put on house arrest for speaking a heliocentric  view be like : r/AstronomyMemes">
            <a:extLst>
              <a:ext uri="{FF2B5EF4-FFF2-40B4-BE49-F238E27FC236}">
                <a16:creationId xmlns:a16="http://schemas.microsoft.com/office/drawing/2014/main" id="{15CE2D35-F046-C0A1-B709-119501A806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5"/>
          <a:stretch>
            <a:fillRect/>
          </a:stretch>
        </p:blipFill>
        <p:spPr bwMode="auto">
          <a:xfrm flipH="1">
            <a:off x="-711200" y="0"/>
            <a:ext cx="9836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CA69ACAC-DD77-F679-FCB2-904791A5E1A2}"/>
              </a:ext>
            </a:extLst>
          </p:cNvPr>
          <p:cNvSpPr txBox="1"/>
          <p:nvPr/>
        </p:nvSpPr>
        <p:spPr>
          <a:xfrm>
            <a:off x="-153924" y="5713592"/>
            <a:ext cx="999081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la sua più intima convinzione nella</a:t>
            </a:r>
          </a:p>
          <a:p>
            <a:pPr algn="ctr"/>
            <a:r>
              <a:rPr lang="it-IT" sz="40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forza </a:t>
            </a:r>
            <a:r>
              <a:rPr lang="it-IT" sz="24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della</a:t>
            </a:r>
            <a:r>
              <a:rPr lang="it-IT" sz="40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realtà oggettiva </a:t>
            </a:r>
            <a:r>
              <a:rPr lang="it-IT" sz="24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</a:t>
            </a:r>
            <a:r>
              <a:rPr lang="it-IT" sz="32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24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della</a:t>
            </a:r>
            <a:r>
              <a:rPr lang="it-IT" sz="32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40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ragione</a:t>
            </a:r>
            <a:r>
              <a:rPr lang="it-IT" sz="28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399BE88A-EDA9-40D1-D2D6-FF26AAF439C5}"/>
              </a:ext>
            </a:extLst>
          </p:cNvPr>
          <p:cNvSpPr txBox="1"/>
          <p:nvPr/>
        </p:nvSpPr>
        <p:spPr>
          <a:xfrm>
            <a:off x="441183" y="4577862"/>
            <a:ext cx="367838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testimonia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66BC69E1-72E1-3ECA-5279-8EFE7830031A}"/>
              </a:ext>
            </a:extLst>
          </p:cNvPr>
          <p:cNvSpPr txBox="1"/>
          <p:nvPr/>
        </p:nvSpPr>
        <p:spPr>
          <a:xfrm>
            <a:off x="4891997" y="4617575"/>
            <a:ext cx="540789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scrivendo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19E11C27-B0D4-9C79-A878-4A7D5B22B2B3}"/>
              </a:ext>
            </a:extLst>
          </p:cNvPr>
          <p:cNvSpPr/>
          <p:nvPr/>
        </p:nvSpPr>
        <p:spPr>
          <a:xfrm>
            <a:off x="4375763" y="800078"/>
            <a:ext cx="3391242" cy="606763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9E9D3408-B843-87FF-57A3-53F08F59E3AD}"/>
              </a:ext>
            </a:extLst>
          </p:cNvPr>
          <p:cNvSpPr txBox="1"/>
          <p:nvPr/>
        </p:nvSpPr>
        <p:spPr>
          <a:xfrm>
            <a:off x="0" y="0"/>
            <a:ext cx="91255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nei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9 anni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trascorsi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cieco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e c</a:t>
            </a:r>
            <a:r>
              <a:rPr lang="it-IT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onfinato</a:t>
            </a:r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</a:p>
          <a:p>
            <a:pPr algn="ctr"/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ad Arcetri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fino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alla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sua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morte</a:t>
            </a: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</a:p>
        </p:txBody>
      </p:sp>
      <p:pic>
        <p:nvPicPr>
          <p:cNvPr id="4" name="Picture 4" descr="Eppur si muove | emak bakia">
            <a:extLst>
              <a:ext uri="{FF2B5EF4-FFF2-40B4-BE49-F238E27FC236}">
                <a16:creationId xmlns:a16="http://schemas.microsoft.com/office/drawing/2014/main" id="{2F13DF4D-12FE-8692-4A41-E107AC848C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060"/>
          <a:stretch>
            <a:fillRect/>
          </a:stretch>
        </p:blipFill>
        <p:spPr bwMode="auto">
          <a:xfrm>
            <a:off x="-1" y="-956589"/>
            <a:ext cx="9125335" cy="783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23B67DEC-9FEE-CCFA-61C5-0046982CDD48}"/>
              </a:ext>
            </a:extLst>
          </p:cNvPr>
          <p:cNvSpPr txBox="1"/>
          <p:nvPr/>
        </p:nvSpPr>
        <p:spPr>
          <a:xfrm>
            <a:off x="321931" y="265331"/>
            <a:ext cx="81355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7200" i="1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EPPUR SI MUOVE</a:t>
            </a:r>
            <a:endParaRPr lang="en-GB" sz="7200" i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E15EDBF9-0F74-FBF5-8E8C-5581CCC9D625}"/>
              </a:ext>
            </a:extLst>
          </p:cNvPr>
          <p:cNvSpPr txBox="1"/>
          <p:nvPr/>
        </p:nvSpPr>
        <p:spPr>
          <a:xfrm>
            <a:off x="734539" y="1376433"/>
            <a:ext cx="767492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</a:t>
            </a:r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Galileo</a:t>
            </a:r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quasi sicuramente</a:t>
            </a:r>
          </a:p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</a:t>
            </a:r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non lo ha mai detto</a:t>
            </a:r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          </a:t>
            </a:r>
          </a:p>
          <a:p>
            <a:r>
              <a:rPr lang="it-IT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     </a:t>
            </a:r>
          </a:p>
          <a:p>
            <a:endParaRPr lang="it-IT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</a:t>
            </a:r>
          </a:p>
        </p:txBody>
      </p:sp>
      <p:pic>
        <p:nvPicPr>
          <p:cNvPr id="10" name="Picture 6" descr="Galileo Galilei: lo scienziato scomodo che pagò care le sue scoperte -  Focus.it">
            <a:extLst>
              <a:ext uri="{FF2B5EF4-FFF2-40B4-BE49-F238E27FC236}">
                <a16:creationId xmlns:a16="http://schemas.microsoft.com/office/drawing/2014/main" id="{2481F705-7103-409F-B01C-9F7DA45A14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147" b="90000" l="10000" r="90000">
                        <a14:foregroundMark x1="32353" y1="87059" x2="85196" y2="90147"/>
                        <a14:foregroundMark x1="85196" y1="90147" x2="89608" y2="89706"/>
                        <a14:foregroundMark x1="76667" y1="10588" x2="57745" y2="9559"/>
                        <a14:foregroundMark x1="57745" y1="9559" x2="53431" y2="11765"/>
                        <a14:foregroundMark x1="52255" y1="8382" x2="68529" y2="51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743"/>
          <a:stretch>
            <a:fillRect/>
          </a:stretch>
        </p:blipFill>
        <p:spPr bwMode="auto">
          <a:xfrm>
            <a:off x="5815660" y="3984214"/>
            <a:ext cx="4021232" cy="318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E1AC2EED-3B02-C60C-E9D6-2E695C714CEA}"/>
              </a:ext>
            </a:extLst>
          </p:cNvPr>
          <p:cNvSpPr txBox="1"/>
          <p:nvPr/>
        </p:nvSpPr>
        <p:spPr>
          <a:xfrm>
            <a:off x="3803314" y="3050094"/>
            <a:ext cx="212340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ma…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998661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2" grpId="0" animBg="1"/>
      <p:bldP spid="2" grpId="0"/>
      <p:bldP spid="5" grpId="0"/>
      <p:bldP spid="5" grpId="1"/>
      <p:bldP spid="9" grpId="0"/>
      <p:bldP spid="9" grpId="1"/>
      <p:bldP spid="14" grpId="0"/>
      <p:bldP spid="14" grpId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Kleiner Flug presenta “Galileo Galilei” di D'Antonio – Lo Spazio Bianco">
            <a:extLst>
              <a:ext uri="{FF2B5EF4-FFF2-40B4-BE49-F238E27FC236}">
                <a16:creationId xmlns:a16="http://schemas.microsoft.com/office/drawing/2014/main" id="{0B060C62-DD23-A57B-46F7-E794C1F855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51" b="89803" l="10000" r="97833">
                        <a14:foregroundMark x1="77833" y1="40909" x2="83833" y2="62408"/>
                        <a14:foregroundMark x1="86667" y1="44349" x2="94500" y2="57617"/>
                        <a14:foregroundMark x1="94500" y1="57617" x2="96833" y2="76413"/>
                        <a14:foregroundMark x1="64500" y1="41523" x2="59000" y2="47543"/>
                        <a14:foregroundMark x1="59000" y1="47543" x2="59000" y2="47543"/>
                        <a14:foregroundMark x1="39500" y1="82064" x2="92500" y2="85504"/>
                        <a14:foregroundMark x1="97833" y1="88698" x2="47667" y2="89435"/>
                        <a14:foregroundMark x1="47667" y1="89435" x2="37000" y2="88943"/>
                        <a14:foregroundMark x1="37000" y1="88943" x2="36167" y2="88329"/>
                        <a14:foregroundMark x1="68500" y1="26044" x2="67000" y2="40663"/>
                        <a14:foregroundMark x1="62333" y1="30467" x2="62000" y2="36364"/>
                        <a14:foregroundMark x1="62167" y1="36609" x2="61500" y2="35381"/>
                        <a14:foregroundMark x1="60167" y1="40418" x2="61667" y2="36241"/>
                        <a14:foregroundMark x1="78500" y1="33538" x2="78500" y2="33538"/>
                        <a14:foregroundMark x1="78333" y1="34029" x2="78333" y2="34029"/>
                        <a14:backgroundMark x1="61167" y1="18796" x2="29667" y2="54423"/>
                        <a14:backgroundMark x1="29333" y1="55651" x2="22833" y2="62654"/>
                        <a14:backgroundMark x1="28000" y1="73833" x2="51167" y2="41032"/>
                        <a14:backgroundMark x1="61000" y1="25184" x2="54500" y2="43735"/>
                        <a14:backgroundMark x1="54500" y1="43735" x2="54500" y2="43735"/>
                        <a14:backgroundMark x1="80500" y1="18550" x2="94167" y2="4103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334" t="23569" r="9290" b="31124"/>
          <a:stretch>
            <a:fillRect/>
          </a:stretch>
        </p:blipFill>
        <p:spPr bwMode="auto">
          <a:xfrm flipH="1">
            <a:off x="-533663" y="4142154"/>
            <a:ext cx="3074505" cy="3283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F762FAEB-8A9A-5001-9319-2E4C05429E75}"/>
              </a:ext>
            </a:extLst>
          </p:cNvPr>
          <p:cNvSpPr txBox="1"/>
          <p:nvPr/>
        </p:nvSpPr>
        <p:spPr>
          <a:xfrm>
            <a:off x="171923" y="4718"/>
            <a:ext cx="913491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000" dirty="0">
                <a:solidFill>
                  <a:srgbClr val="FFA1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DISCORSI </a:t>
            </a:r>
            <a:r>
              <a:rPr lang="it-IT" dirty="0">
                <a:solidFill>
                  <a:srgbClr val="FFA1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</a:t>
            </a:r>
            <a:r>
              <a:rPr lang="it-IT" sz="4000" dirty="0">
                <a:solidFill>
                  <a:srgbClr val="FFA1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DIMOSTRAZIONI MATEMATICHE</a:t>
            </a:r>
            <a:endParaRPr lang="en-GB" sz="4000" dirty="0">
              <a:solidFill>
                <a:srgbClr val="FFA1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8196" name="Picture 4">
            <a:extLst>
              <a:ext uri="{FF2B5EF4-FFF2-40B4-BE49-F238E27FC236}">
                <a16:creationId xmlns:a16="http://schemas.microsoft.com/office/drawing/2014/main" id="{D5B01D91-DB38-F69F-B4EF-2963BA441B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748" y="1458865"/>
            <a:ext cx="3074504" cy="385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C192838B-FF57-6820-6978-07A9C978F3F3}"/>
              </a:ext>
            </a:extLst>
          </p:cNvPr>
          <p:cNvSpPr txBox="1"/>
          <p:nvPr/>
        </p:nvSpPr>
        <p:spPr>
          <a:xfrm>
            <a:off x="-259643" y="1074081"/>
            <a:ext cx="9144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000" dirty="0">
                <a:solidFill>
                  <a:srgbClr val="CFBF9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pubblicato a Venezia per evitare la censura Romana</a:t>
            </a:r>
            <a:endParaRPr lang="en-GB" sz="2000" dirty="0">
              <a:solidFill>
                <a:srgbClr val="CFBF9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B5355A15-AE6B-AB7C-14B6-B29502F6E01F}"/>
              </a:ext>
            </a:extLst>
          </p:cNvPr>
          <p:cNvSpPr txBox="1"/>
          <p:nvPr/>
        </p:nvSpPr>
        <p:spPr>
          <a:xfrm>
            <a:off x="-2" y="127294"/>
            <a:ext cx="160432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1638</a:t>
            </a:r>
          </a:p>
        </p:txBody>
      </p:sp>
      <p:pic>
        <p:nvPicPr>
          <p:cNvPr id="3" name="Picture 2" descr="discorsi e dimostrazioni matematiche intorno a due nuove scienze  --------da&quot;Galileo Galilei&quot;diⓛⓤⓐⓝⓐ">
            <a:extLst>
              <a:ext uri="{FF2B5EF4-FFF2-40B4-BE49-F238E27FC236}">
                <a16:creationId xmlns:a16="http://schemas.microsoft.com/office/drawing/2014/main" id="{8D53E737-29FC-CBD9-C341-5B34B80444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710" y="1900409"/>
            <a:ext cx="4699145" cy="3177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138A4203-98BD-93A0-ACA6-A7A7265543A8}"/>
              </a:ext>
            </a:extLst>
          </p:cNvPr>
          <p:cNvSpPr txBox="1"/>
          <p:nvPr/>
        </p:nvSpPr>
        <p:spPr>
          <a:xfrm>
            <a:off x="1779430" y="4970118"/>
            <a:ext cx="626325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La più importante opera </a:t>
            </a:r>
            <a:r>
              <a:rPr lang="it-IT" sz="3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galileana</a:t>
            </a:r>
            <a:endParaRPr lang="it-IT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GB" sz="4800" dirty="0">
              <a:solidFill>
                <a:srgbClr val="FFA15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3DE40C1F-805F-D32D-CA9A-8F5625449866}"/>
              </a:ext>
            </a:extLst>
          </p:cNvPr>
          <p:cNvSpPr txBox="1"/>
          <p:nvPr/>
        </p:nvSpPr>
        <p:spPr>
          <a:xfrm>
            <a:off x="-283538" y="2314886"/>
            <a:ext cx="9711075" cy="187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dirty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Un dialogo fra tre personaggi s</a:t>
            </a:r>
            <a:r>
              <a:rPr lang="it-IT" sz="2800" b="0" i="0" dirty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u</a:t>
            </a:r>
          </a:p>
          <a:p>
            <a:pPr algn="ctr"/>
            <a:r>
              <a:rPr lang="it-IT" sz="2800" b="0" i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4400" i="1" dirty="0">
                <a:solidFill>
                  <a:srgbClr val="FBA1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filosofia naturale (matematica) </a:t>
            </a:r>
          </a:p>
          <a:p>
            <a:pPr algn="ctr"/>
            <a:r>
              <a:rPr lang="it-IT" sz="3200" i="1" dirty="0">
                <a:solidFill>
                  <a:srgbClr val="FBA1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</a:t>
            </a:r>
            <a:r>
              <a:rPr lang="it-IT" sz="4400" i="1" dirty="0">
                <a:solidFill>
                  <a:srgbClr val="FBA1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metodo sperimentale</a:t>
            </a:r>
            <a:r>
              <a:rPr lang="it-IT" sz="4000" i="1" dirty="0">
                <a:solidFill>
                  <a:srgbClr val="FBA1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 </a:t>
            </a:r>
            <a:endParaRPr lang="en-GB" sz="3200" i="1" dirty="0">
              <a:solidFill>
                <a:srgbClr val="FBA1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A862432A-9992-7B9E-594F-49B170D05746}"/>
              </a:ext>
            </a:extLst>
          </p:cNvPr>
          <p:cNvSpPr txBox="1"/>
          <p:nvPr/>
        </p:nvSpPr>
        <p:spPr>
          <a:xfrm>
            <a:off x="1422135" y="4991674"/>
            <a:ext cx="627223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it-IT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fonte di ispirazione della </a:t>
            </a:r>
          </a:p>
          <a:p>
            <a:pPr algn="ctr"/>
            <a:r>
              <a:rPr lang="it-IT" sz="4800" dirty="0">
                <a:solidFill>
                  <a:srgbClr val="FFA1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SCIENZA MODERNA </a:t>
            </a:r>
            <a:endParaRPr lang="en-GB" sz="4800" dirty="0">
              <a:solidFill>
                <a:srgbClr val="FFA15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0287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819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8" grpId="0"/>
      <p:bldP spid="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Image - The death of Galileo Galilei. Oil on canvas by Gio">
            <a:extLst>
              <a:ext uri="{FF2B5EF4-FFF2-40B4-BE49-F238E27FC236}">
                <a16:creationId xmlns:a16="http://schemas.microsoft.com/office/drawing/2014/main" id="{92FB6E3D-61A5-521F-14B7-01D60A4E11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798" y="788577"/>
            <a:ext cx="7112805" cy="573766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0" descr="Viaggio Polonia estate: 24 - 31 agosto 2014">
            <a:extLst>
              <a:ext uri="{FF2B5EF4-FFF2-40B4-BE49-F238E27FC236}">
                <a16:creationId xmlns:a16="http://schemas.microsoft.com/office/drawing/2014/main" id="{230BC1CA-D897-A225-1F07-EBB3E10F75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645" b="99797" l="701" r="98799">
                        <a14:foregroundMark x1="23524" y1="13327" x2="61161" y2="21160"/>
                        <a14:foregroundMark x1="49578" y1="8433" x2="54555" y2="13835"/>
                        <a14:foregroundMark x1="54555" y1="13835" x2="82983" y2="26043"/>
                        <a14:foregroundMark x1="87888" y1="22584" x2="80681" y2="53713"/>
                        <a14:foregroundMark x1="97197" y1="73856" x2="94094" y2="58393"/>
                        <a14:foregroundMark x1="94094" y1="58393" x2="92793" y2="57477"/>
                        <a14:foregroundMark x1="84985" y1="96134" x2="66066" y2="89929"/>
                        <a14:foregroundMark x1="66066" y1="89929" x2="48448" y2="89725"/>
                        <a14:foregroundMark x1="48448" y1="89725" x2="63964" y2="92269"/>
                        <a14:foregroundMark x1="58258" y1="97152" x2="58258" y2="97152"/>
                        <a14:foregroundMark x1="59159" y1="97152" x2="59159" y2="97152"/>
                        <a14:foregroundMark x1="8108" y1="18718" x2="49850" y2="43744"/>
                        <a14:foregroundMark x1="6306" y1="15870" x2="13213" y2="37131"/>
                        <a14:foregroundMark x1="701" y1="31333" x2="4705" y2="32553"/>
                        <a14:foregroundMark x1="28529" y1="45473" x2="29429" y2="62869"/>
                        <a14:foregroundMark x1="29429" y1="62869" x2="29930" y2="64090"/>
                        <a14:foregroundMark x1="31431" y1="67040" x2="38238" y2="69990"/>
                        <a14:foregroundMark x1="38238" y1="69990" x2="43143" y2="70397"/>
                        <a14:foregroundMark x1="53754" y1="74975" x2="57958" y2="80163"/>
                        <a14:foregroundMark x1="88188" y1="99797" x2="84084" y2="96846"/>
                        <a14:foregroundMark x1="98799" y1="73245" x2="97998" y2="66836"/>
                        <a14:backgroundMark x1="45345" y1="3357" x2="46346" y2="7223"/>
                        <a14:backgroundMark x1="50050" y1="6511" x2="44244" y2="3255"/>
                        <a14:backgroundMark x1="46947" y1="7223" x2="50951" y2="69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749" y="1973860"/>
            <a:ext cx="2957437" cy="291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Scientist Physicist Astronomer Nicolaus Copernicus Heliocentric Stock  Vector (Royalty Free) 348047711 | Shutterstock">
            <a:extLst>
              <a:ext uri="{FF2B5EF4-FFF2-40B4-BE49-F238E27FC236}">
                <a16:creationId xmlns:a16="http://schemas.microsoft.com/office/drawing/2014/main" id="{77456691-BABF-A61E-FA8A-B7B2983124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310" b="89224" l="9217" r="89862">
                        <a14:foregroundMark x1="16129" y1="17241" x2="30415" y2="31034"/>
                        <a14:foregroundMark x1="10138" y1="22845" x2="15668" y2="32328"/>
                        <a14:foregroundMark x1="12442" y1="16810" x2="14286" y2="24569"/>
                        <a14:foregroundMark x1="16129" y1="24569" x2="20737" y2="29741"/>
                        <a14:foregroundMark x1="11982" y1="18103" x2="10138" y2="24569"/>
                        <a14:foregroundMark x1="39631" y1="8190" x2="60829" y2="9483"/>
                        <a14:foregroundMark x1="57604" y1="6034" x2="48387" y2="4310"/>
                        <a14:foregroundMark x1="35945" y1="71552" x2="57604" y2="72845"/>
                        <a14:foregroundMark x1="62212" y1="65086" x2="60369" y2="56034"/>
                        <a14:foregroundMark x1="10599" y1="20690" x2="13825" y2="20690"/>
                        <a14:foregroundMark x1="14747" y1="17672" x2="14747" y2="176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37120" y="1066106"/>
            <a:ext cx="2573391" cy="2773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Un Papa a fumetti! - CattOnerD">
            <a:extLst>
              <a:ext uri="{FF2B5EF4-FFF2-40B4-BE49-F238E27FC236}">
                <a16:creationId xmlns:a16="http://schemas.microsoft.com/office/drawing/2014/main" id="{D5D1C61D-F48E-12AA-3E9A-D9CC39361E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637" b="93079" l="9857" r="89785">
                        <a14:foregroundMark x1="22093" y1="14867" x2="24292" y2="26969"/>
                        <a14:foregroundMark x1="19355" y1="31026" x2="23477" y2="50835"/>
                        <a14:foregroundMark x1="16487" y1="33174" x2="17921" y2="47255"/>
                        <a14:foregroundMark x1="16487" y1="91408" x2="31004" y2="93556"/>
                        <a14:foregroundMark x1="31004" y1="93556" x2="73477" y2="92124"/>
                        <a14:foregroundMark x1="51075" y1="54415" x2="53047" y2="71360"/>
                        <a14:foregroundMark x1="56989" y1="86158" x2="50358" y2="58950"/>
                        <a14:foregroundMark x1="59319" y1="61814" x2="59677" y2="81146"/>
                        <a14:foregroundMark x1="62366" y1="68974" x2="60573" y2="62530"/>
                        <a14:foregroundMark x1="53405" y1="16468" x2="51075" y2="34129"/>
                        <a14:foregroundMark x1="56093" y1="19093" x2="64337" y2="31026"/>
                        <a14:foregroundMark x1="63620" y1="31026" x2="64695" y2="22434"/>
                        <a14:foregroundMark x1="16308" y1="11695" x2="16308" y2="13365"/>
                        <a14:foregroundMark x1="17025" y1="10024" x2="17025" y2="10024"/>
                        <a14:foregroundMark x1="20572" y1="14797" x2="20609" y2="15036"/>
                        <a14:foregroundMark x1="20124" y1="11933" x2="20572" y2="14797"/>
                        <a14:foregroundMark x1="19825" y1="10024" x2="20124" y2="11933"/>
                        <a14:foregroundMark x1="19713" y1="9308" x2="19825" y2="10024"/>
                        <a14:foregroundMark x1="22581" y1="8592" x2="22581" y2="8592"/>
                        <a14:foregroundMark x1="20251" y1="7637" x2="20251" y2="7637"/>
                        <a14:backgroundMark x1="24014" y1="26969" x2="24014" y2="30310"/>
                        <a14:backgroundMark x1="21505" y1="10024" x2="21505" y2="10024"/>
                        <a14:backgroundMark x1="21864" y1="11933" x2="21864" y2="11933"/>
                        <a14:backgroundMark x1="21864" y1="14797" x2="21864" y2="14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181" y="4430586"/>
            <a:ext cx="3338920" cy="2507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7E5D4F69-3C89-958E-E332-EFA3418E314A}"/>
              </a:ext>
            </a:extLst>
          </p:cNvPr>
          <p:cNvSpPr txBox="1"/>
          <p:nvPr/>
        </p:nvSpPr>
        <p:spPr>
          <a:xfrm>
            <a:off x="5213338" y="3648312"/>
            <a:ext cx="420627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                                                        a Giovanni Paolo II </a:t>
            </a:r>
            <a:r>
              <a:rPr lang="it-IT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per</a:t>
            </a:r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</a:p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il riconoscimento finale</a:t>
            </a:r>
          </a:p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   (1992)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2951EDA3-067D-9B7E-126C-1152C50384E9}"/>
              </a:ext>
            </a:extLst>
          </p:cNvPr>
          <p:cNvSpPr txBox="1"/>
          <p:nvPr/>
        </p:nvSpPr>
        <p:spPr>
          <a:xfrm>
            <a:off x="2801045" y="2222152"/>
            <a:ext cx="35787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3600" dirty="0">
                <a:solidFill>
                  <a:srgbClr val="FF141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Tra due polacchi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8ED84205-79BF-7BB3-7D82-7F0E27DE71AA}"/>
              </a:ext>
            </a:extLst>
          </p:cNvPr>
          <p:cNvSpPr txBox="1"/>
          <p:nvPr/>
        </p:nvSpPr>
        <p:spPr>
          <a:xfrm>
            <a:off x="2553166" y="3453597"/>
            <a:ext cx="42038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la vita di Galileo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3" name="Ovale 12">
            <a:extLst>
              <a:ext uri="{FF2B5EF4-FFF2-40B4-BE49-F238E27FC236}">
                <a16:creationId xmlns:a16="http://schemas.microsoft.com/office/drawing/2014/main" id="{A20AA222-45B1-1110-7757-93F7B811C0EB}"/>
              </a:ext>
            </a:extLst>
          </p:cNvPr>
          <p:cNvSpPr/>
          <p:nvPr/>
        </p:nvSpPr>
        <p:spPr>
          <a:xfrm>
            <a:off x="3840134" y="2770909"/>
            <a:ext cx="874547" cy="272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e 13">
            <a:extLst>
              <a:ext uri="{FF2B5EF4-FFF2-40B4-BE49-F238E27FC236}">
                <a16:creationId xmlns:a16="http://schemas.microsoft.com/office/drawing/2014/main" id="{130E3372-2CEB-43AD-EE4F-923549E734D8}"/>
              </a:ext>
            </a:extLst>
          </p:cNvPr>
          <p:cNvSpPr/>
          <p:nvPr/>
        </p:nvSpPr>
        <p:spPr>
          <a:xfrm>
            <a:off x="4522924" y="4510584"/>
            <a:ext cx="889137" cy="225346"/>
          </a:xfrm>
          <a:prstGeom prst="ellipse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5C428EB5-36F2-0E2E-5BEB-83845ED3932B}"/>
              </a:ext>
            </a:extLst>
          </p:cNvPr>
          <p:cNvSpPr txBox="1"/>
          <p:nvPr/>
        </p:nvSpPr>
        <p:spPr>
          <a:xfrm>
            <a:off x="415838" y="-134753"/>
            <a:ext cx="17235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5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1644</a:t>
            </a:r>
            <a:endParaRPr lang="en-GB" sz="5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2" descr="Galileo Galilei Cartoon Character Set / Making Face | GraphicMama">
            <a:extLst>
              <a:ext uri="{FF2B5EF4-FFF2-40B4-BE49-F238E27FC236}">
                <a16:creationId xmlns:a16="http://schemas.microsoft.com/office/drawing/2014/main" id="{92B7CC0D-A6A6-FC09-F948-228CA28AA2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656" b="96250" l="2619" r="99673">
                        <a14:foregroundMark x1="8390" y1="15969" x2="14403" y2="26406"/>
                        <a14:foregroundMark x1="2619" y1="16250" x2="3764" y2="21875"/>
                        <a14:foregroundMark x1="24223" y1="94219" x2="24223" y2="88906"/>
                        <a14:foregroundMark x1="53191" y1="96250" x2="53191" y2="96250"/>
                        <a14:foregroundMark x1="94763" y1="30000" x2="91980" y2="35000"/>
                        <a14:foregroundMark x1="99673" y1="33750" x2="95417" y2="27031"/>
                        <a14:foregroundMark x1="71522" y1="31719" x2="71522" y2="31719"/>
                        <a14:foregroundMark x1="64648" y1="12500" x2="64648" y2="12500"/>
                        <a14:foregroundMark x1="72340" y1="21875" x2="70213" y2="19844"/>
                        <a14:foregroundMark x1="27332" y1="7656" x2="27332" y2="7656"/>
                        <a14:foregroundMark x1="67430" y1="9844" x2="68085" y2="12812"/>
                        <a14:foregroundMark x1="52864" y1="10313" x2="52864" y2="11875"/>
                        <a14:foregroundMark x1="35516" y1="14749" x2="35516" y2="15469"/>
                        <a14:foregroundMark x1="36885" y1="15075" x2="36661" y2="16250"/>
                        <a14:foregroundMark x1="38298" y1="3594" x2="42226" y2="5313"/>
                        <a14:foregroundMark x1="47627" y1="9531" x2="52537" y2="2656"/>
                        <a14:foregroundMark x1="4910" y1="14219" x2="8183" y2="17656"/>
                        <a14:foregroundMark x1="12602" y1="18438" x2="11784" y2="18594"/>
                        <a14:foregroundMark x1="6547" y1="14219" x2="6547" y2="14219"/>
                        <a14:foregroundMark x1="5237" y1="13906" x2="5237" y2="13906"/>
                        <a14:backgroundMark x1="42553" y1="93906" x2="31424" y2="99844"/>
                        <a14:backgroundMark x1="33224" y1="10938" x2="38298" y2="10313"/>
                        <a14:backgroundMark x1="77741" y1="12188" x2="86416" y2="13281"/>
                        <a14:backgroundMark x1="76432" y1="10313" x2="78560" y2="12188"/>
                        <a14:backgroundMark x1="92308" y1="26719" x2="88543" y2="24531"/>
                        <a14:backgroundMark x1="90671" y1="25781" x2="93453" y2="27813"/>
                        <a14:backgroundMark x1="36661" y1="12500" x2="43863" y2="14219"/>
                        <a14:backgroundMark x1="40098" y1="16875" x2="38298" y2="165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185" b="44731"/>
          <a:stretch>
            <a:fillRect/>
          </a:stretch>
        </p:blipFill>
        <p:spPr bwMode="auto">
          <a:xfrm>
            <a:off x="3676080" y="2685869"/>
            <a:ext cx="1796235" cy="923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DB9BB17B-724D-D215-FC20-E70C8163F094}"/>
              </a:ext>
            </a:extLst>
          </p:cNvPr>
          <p:cNvSpPr txBox="1"/>
          <p:nvPr/>
        </p:nvSpPr>
        <p:spPr>
          <a:xfrm>
            <a:off x="2540507" y="-331"/>
            <a:ext cx="60509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In Arcetri Galileo Galilei</a:t>
            </a:r>
            <a:endParaRPr lang="en-GB" sz="4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041ABD66-BDC7-8E91-5C39-69DB7D1E009F}"/>
              </a:ext>
            </a:extLst>
          </p:cNvPr>
          <p:cNvSpPr txBox="1"/>
          <p:nvPr/>
        </p:nvSpPr>
        <p:spPr>
          <a:xfrm>
            <a:off x="3193905" y="2719538"/>
            <a:ext cx="285616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7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muore</a:t>
            </a:r>
            <a:endParaRPr lang="en-GB" sz="7200" dirty="0"/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EBF10481-9BFD-C2C1-BBE6-CAC987795C3F}"/>
              </a:ext>
            </a:extLst>
          </p:cNvPr>
          <p:cNvSpPr txBox="1"/>
          <p:nvPr/>
        </p:nvSpPr>
        <p:spPr>
          <a:xfrm>
            <a:off x="40707" y="547137"/>
            <a:ext cx="295465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dirty="0">
                <a:solidFill>
                  <a:srgbClr val="699C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Da Copernico </a:t>
            </a:r>
            <a:r>
              <a:rPr lang="it-IT" sz="2000" dirty="0">
                <a:solidFill>
                  <a:srgbClr val="699C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per</a:t>
            </a:r>
            <a:r>
              <a:rPr lang="it-IT" sz="2800" dirty="0">
                <a:solidFill>
                  <a:srgbClr val="699C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</a:p>
          <a:p>
            <a:pPr algn="ctr"/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endParaRPr lang="it-IT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2800" dirty="0">
                <a:solidFill>
                  <a:srgbClr val="699C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la scintilla iniziale</a:t>
            </a:r>
          </a:p>
          <a:p>
            <a:pPr algn="ctr"/>
            <a:r>
              <a:rPr lang="it-IT" sz="2800" dirty="0">
                <a:solidFill>
                  <a:srgbClr val="699C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(1543)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384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 animBg="1"/>
      <p:bldP spid="14" grpId="0" animBg="1"/>
      <p:bldP spid="6" grpId="0"/>
      <p:bldP spid="8" grpId="0"/>
      <p:bldP spid="8" grpId="1"/>
      <p:bldP spid="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FCEA41-6041-45EB-7341-5ADE0F1872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Principles of Relativity: Einstein and Galileo - Professor Raymond Flood">
            <a:extLst>
              <a:ext uri="{FF2B5EF4-FFF2-40B4-BE49-F238E27FC236}">
                <a16:creationId xmlns:a16="http://schemas.microsoft.com/office/drawing/2014/main" id="{A8A5FB67-B7A4-8463-F5C8-987E115A21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889" b="99306" l="2422" r="97266">
                        <a14:foregroundMark x1="15234" y1="29722" x2="17891" y2="68472"/>
                        <a14:foregroundMark x1="35781" y1="40972" x2="13750" y2="82361"/>
                        <a14:foregroundMark x1="13750" y1="82361" x2="11797" y2="84861"/>
                        <a14:foregroundMark x1="13125" y1="8889" x2="20835" y2="5064"/>
                        <a14:foregroundMark x1="34063" y1="15556" x2="32835" y2="10568"/>
                        <a14:foregroundMark x1="31765" y1="10305" x2="28672" y2="8472"/>
                        <a14:foregroundMark x1="9609" y1="14028" x2="8516" y2="44306"/>
                        <a14:foregroundMark x1="7187" y1="28472" x2="6797" y2="46806"/>
                        <a14:foregroundMark x1="6797" y1="46806" x2="7734" y2="51528"/>
                        <a14:foregroundMark x1="10234" y1="79028" x2="7891" y2="93472"/>
                        <a14:foregroundMark x1="7891" y1="93472" x2="7891" y2="94167"/>
                        <a14:foregroundMark x1="3281" y1="91806" x2="29922" y2="99444"/>
                        <a14:foregroundMark x1="29922" y1="99444" x2="31016" y2="99306"/>
                        <a14:foregroundMark x1="6016" y1="84306" x2="2422" y2="92639"/>
                        <a14:foregroundMark x1="91016" y1="60694" x2="91016" y2="60694"/>
                        <a14:foregroundMark x1="94766" y1="76389" x2="97266" y2="79444"/>
                        <a14:backgroundMark x1="22734" y1="3333" x2="30000" y2="6389"/>
                        <a14:backgroundMark x1="32188" y1="9444" x2="33047" y2="10139"/>
                        <a14:backgroundMark x1="21484" y1="3750" x2="22500" y2="45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735" b="17107"/>
          <a:stretch>
            <a:fillRect/>
          </a:stretch>
        </p:blipFill>
        <p:spPr bwMode="auto">
          <a:xfrm>
            <a:off x="124556" y="550"/>
            <a:ext cx="2988669" cy="2568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Principles of Relativity: Einstein and Galileo - Professor Raymond Flood">
            <a:extLst>
              <a:ext uri="{FF2B5EF4-FFF2-40B4-BE49-F238E27FC236}">
                <a16:creationId xmlns:a16="http://schemas.microsoft.com/office/drawing/2014/main" id="{C40C6559-E44F-ACE2-32B3-E4DB44C1D7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889" b="99306" l="2422" r="97266">
                        <a14:foregroundMark x1="15234" y1="29722" x2="17891" y2="68472"/>
                        <a14:foregroundMark x1="35781" y1="40972" x2="13750" y2="82361"/>
                        <a14:foregroundMark x1="13750" y1="82361" x2="11797" y2="84861"/>
                        <a14:foregroundMark x1="13125" y1="8889" x2="20835" y2="5064"/>
                        <a14:foregroundMark x1="34063" y1="15556" x2="32835" y2="10568"/>
                        <a14:foregroundMark x1="31765" y1="10305" x2="28672" y2="8472"/>
                        <a14:foregroundMark x1="9609" y1="14028" x2="8516" y2="44306"/>
                        <a14:foregroundMark x1="7187" y1="28472" x2="6797" y2="46806"/>
                        <a14:foregroundMark x1="6797" y1="46806" x2="7734" y2="51528"/>
                        <a14:foregroundMark x1="10234" y1="79028" x2="7891" y2="93472"/>
                        <a14:foregroundMark x1="7891" y1="93472" x2="7891" y2="94167"/>
                        <a14:foregroundMark x1="3281" y1="91806" x2="29922" y2="99444"/>
                        <a14:foregroundMark x1="29922" y1="99444" x2="31016" y2="99306"/>
                        <a14:foregroundMark x1="6016" y1="84306" x2="2422" y2="92639"/>
                        <a14:foregroundMark x1="91016" y1="60694" x2="91016" y2="60694"/>
                        <a14:foregroundMark x1="94766" y1="76389" x2="97266" y2="79444"/>
                        <a14:backgroundMark x1="22734" y1="3333" x2="30000" y2="6389"/>
                        <a14:backgroundMark x1="32188" y1="9444" x2="33047" y2="10139"/>
                        <a14:backgroundMark x1="21484" y1="3750" x2="22500" y2="45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1447"/>
          <a:stretch>
            <a:fillRect/>
          </a:stretch>
        </p:blipFill>
        <p:spPr bwMode="auto">
          <a:xfrm>
            <a:off x="6915216" y="54159"/>
            <a:ext cx="1834114" cy="2124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>
            <a:extLst>
              <a:ext uri="{FF2B5EF4-FFF2-40B4-BE49-F238E27FC236}">
                <a16:creationId xmlns:a16="http://schemas.microsoft.com/office/drawing/2014/main" id="{E92E482F-E83E-F6C9-C37F-A1287797A0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18784" y1="22182" x2="22000" y2="30541"/>
                        <a14:foregroundMark x1="16800" y1="17027" x2="17320" y2="18378"/>
                        <a14:foregroundMark x1="22000" y1="30541" x2="21600" y2="32432"/>
                        <a14:foregroundMark x1="15200" y1="17027" x2="14486" y2="18378"/>
                        <a14:foregroundMark x1="19277" y1="18356" x2="23600" y2="13784"/>
                        <a14:foregroundMark x1="23600" y1="13784" x2="31600" y2="12703"/>
                        <a14:foregroundMark x1="36800" y1="18378" x2="39200" y2="26757"/>
                        <a14:foregroundMark x1="40400" y1="26757" x2="39600" y2="17568"/>
                        <a14:foregroundMark x1="38400" y1="28649" x2="34400" y2="38378"/>
                        <a14:foregroundMark x1="34400" y1="38378" x2="34400" y2="38378"/>
                        <a14:foregroundMark x1="40000" y1="44865" x2="36400" y2="33243"/>
                        <a14:foregroundMark x1="36400" y1="33243" x2="34800" y2="30811"/>
                        <a14:foregroundMark x1="39600" y1="37838" x2="40400" y2="30811"/>
                        <a14:foregroundMark x1="40400" y1="17568" x2="40400" y2="24865"/>
                        <a14:backgroundMark x1="14800" y1="25405" x2="11600" y2="18108"/>
                        <a14:backgroundMark x1="10800" y1="21081" x2="11600" y2="25946"/>
                        <a14:backgroundMark x1="12400" y1="18378" x2="12400" y2="20811"/>
                        <a14:backgroundMark x1="13200" y1="18649" x2="13600" y2="2243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52" t="8275" r="46165" b="50609"/>
          <a:stretch>
            <a:fillRect/>
          </a:stretch>
        </p:blipFill>
        <p:spPr bwMode="auto">
          <a:xfrm>
            <a:off x="3370940" y="54159"/>
            <a:ext cx="2402119" cy="3199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C96D94D9-B4CD-6A73-94A7-403583474487}"/>
              </a:ext>
            </a:extLst>
          </p:cNvPr>
          <p:cNvSpPr txBox="1"/>
          <p:nvPr/>
        </p:nvSpPr>
        <p:spPr>
          <a:xfrm>
            <a:off x="3340203" y="2677881"/>
            <a:ext cx="2484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che ha portato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151D9B88-6B92-FD51-3AB6-A5237CDDF23E}"/>
              </a:ext>
            </a:extLst>
          </p:cNvPr>
          <p:cNvSpPr txBox="1"/>
          <p:nvPr/>
        </p:nvSpPr>
        <p:spPr>
          <a:xfrm>
            <a:off x="193143" y="3247935"/>
            <a:ext cx="238558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2800" dirty="0">
                <a:solidFill>
                  <a:srgbClr val="82C3B5"/>
                </a:solidFill>
                <a:latin typeface="Helvetica" panose="020B0604020202020204"/>
                <a:cs typeface="Helvetica" panose="020B0604020202020204"/>
              </a:rPr>
              <a:t>dalla relatività</a:t>
            </a:r>
          </a:p>
          <a:p>
            <a:pPr algn="ctr"/>
            <a:r>
              <a:rPr lang="it-IT" sz="2800" dirty="0">
                <a:solidFill>
                  <a:srgbClr val="82C3B5"/>
                </a:solidFill>
                <a:latin typeface="Helvetica" panose="020B0604020202020204"/>
                <a:cs typeface="Helvetica" panose="020B0604020202020204"/>
              </a:rPr>
              <a:t> del moto</a:t>
            </a:r>
            <a:endParaRPr lang="en-GB" sz="2800" dirty="0">
              <a:solidFill>
                <a:srgbClr val="82C3B5"/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1A91E52-3C7B-9046-A92B-DEAA5F5775E3}"/>
              </a:ext>
            </a:extLst>
          </p:cNvPr>
          <p:cNvSpPr txBox="1"/>
          <p:nvPr/>
        </p:nvSpPr>
        <p:spPr>
          <a:xfrm>
            <a:off x="6760065" y="3187976"/>
            <a:ext cx="21852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2800" dirty="0">
                <a:solidFill>
                  <a:srgbClr val="8BC7B8"/>
                </a:solidFill>
                <a:latin typeface="Helvetica" panose="020B0604020202020204"/>
                <a:cs typeface="Helvetica" panose="020B0604020202020204"/>
              </a:rPr>
              <a:t>alla relatività</a:t>
            </a:r>
          </a:p>
          <a:p>
            <a:pPr algn="ctr"/>
            <a:r>
              <a:rPr lang="it-IT" sz="2800" dirty="0">
                <a:solidFill>
                  <a:srgbClr val="8BC7B8"/>
                </a:solidFill>
                <a:latin typeface="Helvetica" panose="020B0604020202020204"/>
                <a:cs typeface="Helvetica" panose="020B0604020202020204"/>
              </a:rPr>
              <a:t>speciale</a:t>
            </a:r>
            <a:endParaRPr lang="en-GB" sz="2800" dirty="0">
              <a:solidFill>
                <a:srgbClr val="8BC7B8"/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0BD46D83-55FA-C287-EE47-DA4CAC553F3E}"/>
              </a:ext>
            </a:extLst>
          </p:cNvPr>
          <p:cNvSpPr txBox="1"/>
          <p:nvPr/>
        </p:nvSpPr>
        <p:spPr>
          <a:xfrm>
            <a:off x="3225041" y="3193560"/>
            <a:ext cx="288572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2800" dirty="0">
                <a:solidFill>
                  <a:srgbClr val="63C3C1"/>
                </a:solidFill>
                <a:latin typeface="Helvetica" panose="020B0604020202020204"/>
                <a:cs typeface="Helvetica" panose="020B0604020202020204"/>
              </a:rPr>
              <a:t>alla gravitazione </a:t>
            </a:r>
          </a:p>
          <a:p>
            <a:pPr algn="ctr"/>
            <a:r>
              <a:rPr lang="it-IT" sz="2800" dirty="0">
                <a:solidFill>
                  <a:srgbClr val="63C3C1"/>
                </a:solidFill>
                <a:latin typeface="Helvetica" panose="020B0604020202020204"/>
                <a:cs typeface="Helvetica" panose="020B0604020202020204"/>
              </a:rPr>
              <a:t>universale</a:t>
            </a:r>
            <a:endParaRPr lang="en-GB" sz="2800" dirty="0">
              <a:solidFill>
                <a:srgbClr val="63C3C1"/>
              </a:solidFill>
              <a:latin typeface="Helvetica" panose="020B0604020202020204"/>
              <a:cs typeface="Helvetica" panose="020B0604020202020204"/>
            </a:endParaRP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A7C5B1FB-F006-38EA-670B-8484EBC9DBD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010" r="15667"/>
          <a:stretch>
            <a:fillRect/>
          </a:stretch>
        </p:blipFill>
        <p:spPr>
          <a:xfrm>
            <a:off x="3065888" y="4196175"/>
            <a:ext cx="3097006" cy="2635133"/>
          </a:xfrm>
          <a:prstGeom prst="rect">
            <a:avLst/>
          </a:prstGeom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1FCB5662-639A-D3E0-04F1-8B44A058071C}"/>
              </a:ext>
            </a:extLst>
          </p:cNvPr>
          <p:cNvSpPr txBox="1"/>
          <p:nvPr/>
        </p:nvSpPr>
        <p:spPr>
          <a:xfrm>
            <a:off x="477627" y="4739524"/>
            <a:ext cx="258826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dirty="0">
                <a:solidFill>
                  <a:schemeClr val="bg1"/>
                </a:solidFill>
                <a:latin typeface="Helvetica" panose="020B0604020202020204"/>
                <a:cs typeface="Helvetica" panose="020B0604020202020204"/>
              </a:rPr>
              <a:t>sec. Lucio Fontana </a:t>
            </a:r>
            <a:endParaRPr lang="en-GB" sz="4000" dirty="0">
              <a:solidFill>
                <a:schemeClr val="bg1"/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75216D35-2495-2875-E589-57D4EF89CFE6}"/>
              </a:ext>
            </a:extLst>
          </p:cNvPr>
          <p:cNvSpPr txBox="1"/>
          <p:nvPr/>
        </p:nvSpPr>
        <p:spPr>
          <a:xfrm>
            <a:off x="5853178" y="4687360"/>
            <a:ext cx="3575018" cy="14557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4000" dirty="0">
                <a:solidFill>
                  <a:srgbClr val="8DED7B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QUARTA </a:t>
            </a:r>
          </a:p>
          <a:p>
            <a:pPr algn="ctr"/>
            <a:r>
              <a:rPr lang="it-IT" sz="4000" dirty="0">
                <a:solidFill>
                  <a:srgbClr val="8DED7B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DIMENSIONE 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BC45330B-09F9-88B6-2CFE-32B8C52EC4DC}"/>
              </a:ext>
            </a:extLst>
          </p:cNvPr>
          <p:cNvSpPr txBox="1"/>
          <p:nvPr/>
        </p:nvSpPr>
        <p:spPr>
          <a:xfrm>
            <a:off x="3892012" y="1826409"/>
            <a:ext cx="13213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>
                <a:solidFill>
                  <a:srgbClr val="FFD4A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NEWTON</a:t>
            </a:r>
            <a:endParaRPr lang="en-GB" sz="2000" dirty="0">
              <a:solidFill>
                <a:srgbClr val="FFD4A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63CBA4AA-26A7-50BD-883B-D3611BEF5149}"/>
              </a:ext>
            </a:extLst>
          </p:cNvPr>
          <p:cNvSpPr txBox="1"/>
          <p:nvPr/>
        </p:nvSpPr>
        <p:spPr>
          <a:xfrm>
            <a:off x="725243" y="1881469"/>
            <a:ext cx="12811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>
                <a:solidFill>
                  <a:srgbClr val="FFD4A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GALILEO</a:t>
            </a:r>
            <a:endParaRPr lang="en-GB" sz="2000" dirty="0">
              <a:solidFill>
                <a:srgbClr val="FFD4A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ABE98B67-A82D-71A1-AA01-921F9A1BC49B}"/>
              </a:ext>
            </a:extLst>
          </p:cNvPr>
          <p:cNvSpPr txBox="1"/>
          <p:nvPr/>
        </p:nvSpPr>
        <p:spPr>
          <a:xfrm>
            <a:off x="7049471" y="1796959"/>
            <a:ext cx="13692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>
                <a:solidFill>
                  <a:srgbClr val="FFD4A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EINSTEIN</a:t>
            </a:r>
            <a:endParaRPr lang="en-GB" sz="2000" dirty="0">
              <a:solidFill>
                <a:srgbClr val="FFD4A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cxnSp>
        <p:nvCxnSpPr>
          <p:cNvPr id="20" name="Connettore 2 19">
            <a:extLst>
              <a:ext uri="{FF2B5EF4-FFF2-40B4-BE49-F238E27FC236}">
                <a16:creationId xmlns:a16="http://schemas.microsoft.com/office/drawing/2014/main" id="{F1E1790C-2BE8-6741-5415-87B9A9214BC3}"/>
              </a:ext>
            </a:extLst>
          </p:cNvPr>
          <p:cNvCxnSpPr>
            <a:cxnSpLocks/>
          </p:cNvCxnSpPr>
          <p:nvPr/>
        </p:nvCxnSpPr>
        <p:spPr>
          <a:xfrm flipV="1">
            <a:off x="6162894" y="3724988"/>
            <a:ext cx="485355" cy="2"/>
          </a:xfrm>
          <a:prstGeom prst="straightConnector1">
            <a:avLst/>
          </a:prstGeom>
          <a:ln>
            <a:solidFill>
              <a:schemeClr val="bg1">
                <a:lumMod val="9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nettore 2 23">
            <a:extLst>
              <a:ext uri="{FF2B5EF4-FFF2-40B4-BE49-F238E27FC236}">
                <a16:creationId xmlns:a16="http://schemas.microsoft.com/office/drawing/2014/main" id="{2EE3C435-7F28-13AA-8AB0-76FB78F2F020}"/>
              </a:ext>
            </a:extLst>
          </p:cNvPr>
          <p:cNvCxnSpPr>
            <a:cxnSpLocks/>
          </p:cNvCxnSpPr>
          <p:nvPr/>
        </p:nvCxnSpPr>
        <p:spPr>
          <a:xfrm>
            <a:off x="2828436" y="3766455"/>
            <a:ext cx="542504" cy="0"/>
          </a:xfrm>
          <a:prstGeom prst="straightConnector1">
            <a:avLst/>
          </a:prstGeom>
          <a:ln>
            <a:solidFill>
              <a:schemeClr val="bg1">
                <a:lumMod val="9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DD7261AF-931E-26D1-48EE-944999CE44C6}"/>
              </a:ext>
            </a:extLst>
          </p:cNvPr>
          <p:cNvSpPr txBox="1"/>
          <p:nvPr/>
        </p:nvSpPr>
        <p:spPr>
          <a:xfrm>
            <a:off x="68438" y="-19044"/>
            <a:ext cx="914400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Nel corso dei successivi 4 secoli…     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A808BE69-233F-B898-9A9F-55E8BC26D061}"/>
              </a:ext>
            </a:extLst>
          </p:cNvPr>
          <p:cNvSpPr txBox="1"/>
          <p:nvPr/>
        </p:nvSpPr>
        <p:spPr>
          <a:xfrm>
            <a:off x="-19296" y="1998494"/>
            <a:ext cx="914400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4400" dirty="0">
                <a:solidFill>
                  <a:srgbClr val="FFD4A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…un susseguirsi di geni</a:t>
            </a:r>
            <a:endParaRPr lang="en-GB" sz="4000" dirty="0">
              <a:solidFill>
                <a:srgbClr val="FFD4A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ABE0BC04-5C5B-1690-E5C7-93D32AC1F560}"/>
              </a:ext>
            </a:extLst>
          </p:cNvPr>
          <p:cNvSpPr txBox="1"/>
          <p:nvPr/>
        </p:nvSpPr>
        <p:spPr>
          <a:xfrm>
            <a:off x="5852860" y="4377691"/>
            <a:ext cx="3575018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Cos’è la</a:t>
            </a:r>
          </a:p>
          <a:p>
            <a:pPr algn="ctr"/>
            <a:r>
              <a:rPr lang="it-IT" sz="4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QUARTA </a:t>
            </a:r>
          </a:p>
          <a:p>
            <a:pPr algn="ctr"/>
            <a:r>
              <a:rPr lang="it-IT" sz="4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DIMENSIONE 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F2CC7604-6489-A515-4EEA-4D8E7439BF98}"/>
              </a:ext>
            </a:extLst>
          </p:cNvPr>
          <p:cNvSpPr txBox="1"/>
          <p:nvPr/>
        </p:nvSpPr>
        <p:spPr>
          <a:xfrm>
            <a:off x="-222104" y="4554858"/>
            <a:ext cx="3447145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it-IT" sz="2000" dirty="0">
              <a:solidFill>
                <a:srgbClr val="D7C4A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3600" dirty="0">
                <a:solidFill>
                  <a:srgbClr val="D7C4A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il </a:t>
            </a:r>
            <a:r>
              <a:rPr lang="it-IT" sz="3600" i="1" dirty="0">
                <a:solidFill>
                  <a:srgbClr val="0BC5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CRONO SPAZIO </a:t>
            </a:r>
            <a:endParaRPr lang="en-GB" sz="3600" i="1" dirty="0">
              <a:solidFill>
                <a:srgbClr val="0BC52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196123BF-D7CE-62A7-DE83-66745FB75A7A}"/>
              </a:ext>
            </a:extLst>
          </p:cNvPr>
          <p:cNvSpPr txBox="1"/>
          <p:nvPr/>
        </p:nvSpPr>
        <p:spPr>
          <a:xfrm>
            <a:off x="-892" y="4081149"/>
            <a:ext cx="912479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000" dirty="0">
                <a:solidFill>
                  <a:srgbClr val="D7C4A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unificando spazio e tempo in un'unica entità:</a:t>
            </a:r>
            <a:endParaRPr lang="en-GB" sz="3600" i="1" dirty="0">
              <a:solidFill>
                <a:srgbClr val="0BC52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7" name="Picture 14">
            <a:extLst>
              <a:ext uri="{FF2B5EF4-FFF2-40B4-BE49-F238E27FC236}">
                <a16:creationId xmlns:a16="http://schemas.microsoft.com/office/drawing/2014/main" id="{E770BF6B-557B-4411-D778-15AF153A8E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91" t="1338" r="-554" b="44134"/>
          <a:stretch>
            <a:fillRect/>
          </a:stretch>
        </p:blipFill>
        <p:spPr bwMode="auto">
          <a:xfrm>
            <a:off x="3250143" y="4015630"/>
            <a:ext cx="2609129" cy="285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86E6017E-1A98-4595-CB34-09A8C9C0CE44}"/>
              </a:ext>
            </a:extLst>
          </p:cNvPr>
          <p:cNvSpPr txBox="1"/>
          <p:nvPr/>
        </p:nvSpPr>
        <p:spPr>
          <a:xfrm>
            <a:off x="1843291" y="5372023"/>
            <a:ext cx="522092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 SPAZIO</a:t>
            </a:r>
          </a:p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 il taglio conquista  </a:t>
            </a:r>
          </a:p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DIETRO LA TELA</a:t>
            </a:r>
          </a:p>
        </p:txBody>
      </p:sp>
    </p:spTree>
    <p:extLst>
      <p:ext uri="{BB962C8B-B14F-4D97-AF65-F5344CB8AC3E}">
        <p14:creationId xmlns:p14="http://schemas.microsoft.com/office/powerpoint/2010/main" val="224874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2" grpId="0"/>
      <p:bldP spid="15" grpId="0"/>
      <p:bldP spid="18" grpId="0"/>
      <p:bldP spid="10" grpId="0"/>
      <p:bldP spid="14" grpId="0"/>
      <p:bldP spid="16" grpId="0"/>
      <p:bldP spid="3" grpId="0"/>
      <p:bldP spid="28" grpId="0"/>
      <p:bldP spid="2" grpId="0"/>
      <p:bldP spid="2" grpId="1"/>
      <p:bldP spid="22" grpId="0"/>
      <p:bldP spid="22" grpId="1"/>
      <p:bldP spid="3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030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tangolo 9">
            <a:extLst>
              <a:ext uri="{FF2B5EF4-FFF2-40B4-BE49-F238E27FC236}">
                <a16:creationId xmlns:a16="http://schemas.microsoft.com/office/drawing/2014/main" id="{892E69C1-255D-51CC-B458-F4CFD720B9FD}"/>
              </a:ext>
            </a:extLst>
          </p:cNvPr>
          <p:cNvSpPr/>
          <p:nvPr/>
        </p:nvSpPr>
        <p:spPr>
          <a:xfrm>
            <a:off x="-384267" y="485687"/>
            <a:ext cx="9641156" cy="2965891"/>
          </a:xfrm>
          <a:prstGeom prst="rect">
            <a:avLst/>
          </a:prstGeom>
          <a:solidFill>
            <a:srgbClr val="30303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A0D834E0-1B25-981D-7809-CF40143D6CF7}"/>
              </a:ext>
            </a:extLst>
          </p:cNvPr>
          <p:cNvSpPr/>
          <p:nvPr/>
        </p:nvSpPr>
        <p:spPr>
          <a:xfrm>
            <a:off x="417465" y="2259936"/>
            <a:ext cx="8037691" cy="2142285"/>
          </a:xfrm>
          <a:prstGeom prst="rect">
            <a:avLst/>
          </a:prstGeom>
          <a:solidFill>
            <a:srgbClr val="3F4A4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2" descr="ipse dixit...">
            <a:extLst>
              <a:ext uri="{FF2B5EF4-FFF2-40B4-BE49-F238E27FC236}">
                <a16:creationId xmlns:a16="http://schemas.microsoft.com/office/drawing/2014/main" id="{91FA8CEE-15F2-D5C3-C78E-CCDDA4942C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07" b="89729" l="0" r="97933">
                        <a14:foregroundMark x1="7494" y1="6783" x2="47465" y2="3855"/>
                        <a14:foregroundMark x1="60656" y1="4844" x2="28941" y2="6589"/>
                        <a14:foregroundMark x1="0" y1="6202" x2="5168" y2="7171"/>
                        <a14:foregroundMark x1="20413" y1="3295" x2="36951" y2="4651"/>
                        <a14:foregroundMark x1="36951" y1="4651" x2="41602" y2="4457"/>
                        <a14:foregroundMark x1="43567" y1="3562" x2="25065" y2="4457"/>
                        <a14:foregroundMark x1="3101" y1="16860" x2="36693" y2="13566"/>
                        <a14:foregroundMark x1="36693" y1="13566" x2="97933" y2="15310"/>
                        <a14:backgroundMark x1="15245" y1="21124" x2="81137" y2="23256"/>
                        <a14:backgroundMark x1="81137" y1="23256" x2="84755" y2="22674"/>
                        <a14:backgroundMark x1="81395" y1="31008" x2="4393" y2="31008"/>
                        <a14:backgroundMark x1="4651" y1="36628" x2="16021" y2="46124"/>
                        <a14:backgroundMark x1="16021" y1="46124" x2="22739" y2="47287"/>
                        <a14:backgroundMark x1="28941" y1="50000" x2="27390" y2="45736"/>
                        <a14:backgroundMark x1="18605" y1="18992" x2="33333" y2="18798"/>
                        <a14:backgroundMark x1="33333" y1="18798" x2="76744" y2="20930"/>
                        <a14:backgroundMark x1="76744" y1="20930" x2="88889" y2="19574"/>
                        <a14:backgroundMark x1="88889" y1="19574" x2="85788" y2="31783"/>
                        <a14:backgroundMark x1="6460" y1="30426" x2="9302" y2="28682"/>
                        <a14:backgroundMark x1="12661" y1="45155" x2="12920" y2="50388"/>
                        <a14:backgroundMark x1="36176" y1="40698" x2="54522" y2="39535"/>
                        <a14:backgroundMark x1="54522" y1="39535" x2="56072" y2="39729"/>
                        <a14:backgroundMark x1="80362" y1="39341" x2="80362" y2="69380"/>
                        <a14:backgroundMark x1="74677" y1="40116" x2="73643" y2="71124"/>
                        <a14:backgroundMark x1="96124" y1="58140" x2="90698" y2="70736"/>
                        <a14:backgroundMark x1="96899" y1="65310" x2="96899" y2="58527"/>
                        <a14:backgroundMark x1="32817" y1="50194" x2="32817" y2="63178"/>
                        <a14:backgroundMark x1="32817" y1="63178" x2="33333" y2="63760"/>
                        <a14:backgroundMark x1="45220" y1="775" x2="86563" y2="3876"/>
                        <a14:backgroundMark x1="86563" y1="3876" x2="97416" y2="3295"/>
                        <a14:backgroundMark x1="97416" y1="3295" x2="98191" y2="32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3729"/>
          <a:stretch>
            <a:fillRect/>
          </a:stretch>
        </p:blipFill>
        <p:spPr bwMode="auto">
          <a:xfrm rot="10800000">
            <a:off x="203199" y="4198273"/>
            <a:ext cx="7789333" cy="509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ipse dixit...">
            <a:extLst>
              <a:ext uri="{FF2B5EF4-FFF2-40B4-BE49-F238E27FC236}">
                <a16:creationId xmlns:a16="http://schemas.microsoft.com/office/drawing/2014/main" id="{F02B3946-7447-47F5-09FC-1B8DA01F03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07" b="89729" l="0" r="97933">
                        <a14:foregroundMark x1="7494" y1="6783" x2="47570" y2="3847"/>
                        <a14:foregroundMark x1="64159" y1="4651" x2="28941" y2="6589"/>
                        <a14:foregroundMark x1="0" y1="6202" x2="5168" y2="7171"/>
                        <a14:foregroundMark x1="20413" y1="3295" x2="36951" y2="4651"/>
                        <a14:foregroundMark x1="36951" y1="4651" x2="41602" y2="4457"/>
                        <a14:foregroundMark x1="42632" y1="3608" x2="25065" y2="4457"/>
                        <a14:foregroundMark x1="3101" y1="16860" x2="36693" y2="13566"/>
                        <a14:foregroundMark x1="36693" y1="13566" x2="97933" y2="15310"/>
                        <a14:backgroundMark x1="15245" y1="21124" x2="81137" y2="23256"/>
                        <a14:backgroundMark x1="81137" y1="23256" x2="84755" y2="22674"/>
                        <a14:backgroundMark x1="81395" y1="31008" x2="4393" y2="31008"/>
                        <a14:backgroundMark x1="4651" y1="36628" x2="16021" y2="46124"/>
                        <a14:backgroundMark x1="16021" y1="46124" x2="22739" y2="47287"/>
                        <a14:backgroundMark x1="28941" y1="50000" x2="27390" y2="45736"/>
                        <a14:backgroundMark x1="18605" y1="18992" x2="33333" y2="18798"/>
                        <a14:backgroundMark x1="33333" y1="18798" x2="76744" y2="20930"/>
                        <a14:backgroundMark x1="76744" y1="20930" x2="88889" y2="19574"/>
                        <a14:backgroundMark x1="88889" y1="19574" x2="85788" y2="31783"/>
                        <a14:backgroundMark x1="6460" y1="30426" x2="9302" y2="28682"/>
                        <a14:backgroundMark x1="12661" y1="45155" x2="12920" y2="50388"/>
                        <a14:backgroundMark x1="36176" y1="40698" x2="54522" y2="39535"/>
                        <a14:backgroundMark x1="54522" y1="39535" x2="56072" y2="39729"/>
                        <a14:backgroundMark x1="80362" y1="39341" x2="80362" y2="69380"/>
                        <a14:backgroundMark x1="74677" y1="40116" x2="73643" y2="71124"/>
                        <a14:backgroundMark x1="96124" y1="58140" x2="90698" y2="70736"/>
                        <a14:backgroundMark x1="96899" y1="65310" x2="96899" y2="58527"/>
                        <a14:backgroundMark x1="32817" y1="50194" x2="32817" y2="63178"/>
                        <a14:backgroundMark x1="32817" y1="63178" x2="33333" y2="63760"/>
                        <a14:backgroundMark x1="39276" y1="581" x2="99225" y2="3488"/>
                        <a14:backgroundMark x1="67183" y1="43605" x2="56589" y2="538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2262"/>
          <a:stretch>
            <a:fillRect/>
          </a:stretch>
        </p:blipFill>
        <p:spPr bwMode="auto">
          <a:xfrm>
            <a:off x="203199" y="1924198"/>
            <a:ext cx="8037690" cy="87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ipse dixit...">
            <a:extLst>
              <a:ext uri="{FF2B5EF4-FFF2-40B4-BE49-F238E27FC236}">
                <a16:creationId xmlns:a16="http://schemas.microsoft.com/office/drawing/2014/main" id="{BE3EE6E3-D013-E52E-788C-6E76618196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07" b="89729" l="0" r="97933">
                        <a14:foregroundMark x1="7494" y1="6783" x2="47570" y2="3847"/>
                        <a14:foregroundMark x1="64159" y1="4651" x2="28941" y2="6589"/>
                        <a14:foregroundMark x1="0" y1="6202" x2="5168" y2="7171"/>
                        <a14:foregroundMark x1="20413" y1="3295" x2="36951" y2="4651"/>
                        <a14:foregroundMark x1="36951" y1="4651" x2="41602" y2="4457"/>
                        <a14:foregroundMark x1="42632" y1="3608" x2="25065" y2="4457"/>
                        <a14:foregroundMark x1="3101" y1="16860" x2="36693" y2="13566"/>
                        <a14:foregroundMark x1="36693" y1="13566" x2="97933" y2="15310"/>
                        <a14:backgroundMark x1="15245" y1="21124" x2="81137" y2="23256"/>
                        <a14:backgroundMark x1="81137" y1="23256" x2="84755" y2="22674"/>
                        <a14:backgroundMark x1="81395" y1="31008" x2="4393" y2="31008"/>
                        <a14:backgroundMark x1="4651" y1="36628" x2="16021" y2="46124"/>
                        <a14:backgroundMark x1="16021" y1="46124" x2="22739" y2="47287"/>
                        <a14:backgroundMark x1="28941" y1="50000" x2="27390" y2="45736"/>
                        <a14:backgroundMark x1="18605" y1="18992" x2="33333" y2="18798"/>
                        <a14:backgroundMark x1="33333" y1="18798" x2="76744" y2="20930"/>
                        <a14:backgroundMark x1="76744" y1="20930" x2="88889" y2="19574"/>
                        <a14:backgroundMark x1="88889" y1="19574" x2="85788" y2="31783"/>
                        <a14:backgroundMark x1="6460" y1="30426" x2="9302" y2="28682"/>
                        <a14:backgroundMark x1="12661" y1="45155" x2="12920" y2="50388"/>
                        <a14:backgroundMark x1="36176" y1="40698" x2="54522" y2="39535"/>
                        <a14:backgroundMark x1="54522" y1="39535" x2="56072" y2="39729"/>
                        <a14:backgroundMark x1="80362" y1="39341" x2="80362" y2="69380"/>
                        <a14:backgroundMark x1="74677" y1="40116" x2="73643" y2="71124"/>
                        <a14:backgroundMark x1="96124" y1="58140" x2="90698" y2="70736"/>
                        <a14:backgroundMark x1="96899" y1="65310" x2="96899" y2="58527"/>
                        <a14:backgroundMark x1="32817" y1="50194" x2="32817" y2="63178"/>
                        <a14:backgroundMark x1="32817" y1="63178" x2="33333" y2="63760"/>
                        <a14:backgroundMark x1="39276" y1="581" x2="99225" y2="3488"/>
                        <a14:backgroundMark x1="67183" y1="43605" x2="56589" y2="538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91218"/>
          <a:stretch>
            <a:fillRect/>
          </a:stretch>
        </p:blipFill>
        <p:spPr bwMode="auto">
          <a:xfrm rot="5400000">
            <a:off x="7144969" y="3192011"/>
            <a:ext cx="2123659" cy="43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8B3FC066-556B-7D32-A905-83A390C0C977}"/>
              </a:ext>
            </a:extLst>
          </p:cNvPr>
          <p:cNvSpPr txBox="1"/>
          <p:nvPr/>
        </p:nvSpPr>
        <p:spPr>
          <a:xfrm>
            <a:off x="-676583" y="2344479"/>
            <a:ext cx="930262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 “</a:t>
            </a:r>
            <a:r>
              <a:rPr lang="en-GB" sz="4800" b="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Galileo</a:t>
            </a:r>
            <a:r>
              <a:rPr lang="en-GB" sz="2800" b="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 è il </a:t>
            </a:r>
            <a:r>
              <a:rPr lang="en-GB" sz="54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padre</a:t>
            </a:r>
            <a:r>
              <a:rPr lang="en-GB" sz="36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 </a:t>
            </a:r>
            <a:r>
              <a:rPr lang="en-GB" sz="2800" b="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della</a:t>
            </a:r>
            <a:r>
              <a:rPr lang="en-GB" sz="2800" b="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 </a:t>
            </a:r>
            <a:r>
              <a:rPr lang="en-GB" sz="2800" b="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fisica</a:t>
            </a:r>
            <a:r>
              <a:rPr lang="en-GB" sz="2800" b="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 moderna,</a:t>
            </a:r>
          </a:p>
          <a:p>
            <a:pPr algn="ctr"/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anzi</a:t>
            </a:r>
            <a:endParaRPr lang="en-GB" sz="2400" b="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anose="04040404050702020202" pitchFamily="82" charset="0"/>
              <a:cs typeface="Helvetica" panose="020B0604020202020204" pitchFamily="34" charset="0"/>
            </a:endParaRPr>
          </a:p>
          <a:p>
            <a:pPr algn="ctr"/>
            <a:r>
              <a:rPr lang="en-GB" sz="2800" b="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di </a:t>
            </a:r>
            <a:r>
              <a:rPr lang="en-GB" sz="2800" b="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tutta</a:t>
            </a:r>
            <a:r>
              <a:rPr lang="en-GB" sz="2800" b="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 la </a:t>
            </a:r>
            <a:r>
              <a:rPr lang="en-GB" sz="5400" b="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scienza</a:t>
            </a:r>
            <a:r>
              <a:rPr lang="en-GB" sz="5400" b="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 moderna</a:t>
            </a:r>
            <a:r>
              <a:rPr lang="en-GB" sz="3600" b="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anose="04040404050702020202" pitchFamily="82" charset="0"/>
                <a:cs typeface="Helvetica" panose="020B0604020202020204" pitchFamily="34" charset="0"/>
              </a:rPr>
              <a:t>.”</a:t>
            </a:r>
            <a:endParaRPr lang="en-GB" sz="28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anose="04040404050702020202" pitchFamily="82" charset="0"/>
              <a:cs typeface="Helvetica" panose="020B0604020202020204" pitchFamily="34" charset="0"/>
            </a:endParaRPr>
          </a:p>
        </p:txBody>
      </p:sp>
      <p:pic>
        <p:nvPicPr>
          <p:cNvPr id="15" name="Picture 2" descr="ipse dixit...">
            <a:extLst>
              <a:ext uri="{FF2B5EF4-FFF2-40B4-BE49-F238E27FC236}">
                <a16:creationId xmlns:a16="http://schemas.microsoft.com/office/drawing/2014/main" id="{513FE72F-C046-EEE6-9096-FF47E736E4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07" b="89729" l="0" r="97933">
                        <a14:foregroundMark x1="7494" y1="6783" x2="47570" y2="3847"/>
                        <a14:foregroundMark x1="64159" y1="4651" x2="28941" y2="6589"/>
                        <a14:foregroundMark x1="0" y1="6202" x2="5168" y2="7171"/>
                        <a14:foregroundMark x1="20413" y1="3295" x2="36951" y2="4651"/>
                        <a14:foregroundMark x1="36951" y1="4651" x2="41602" y2="4457"/>
                        <a14:foregroundMark x1="42632" y1="3608" x2="25065" y2="4457"/>
                        <a14:foregroundMark x1="3101" y1="16860" x2="36693" y2="13566"/>
                        <a14:foregroundMark x1="36693" y1="13566" x2="97933" y2="15310"/>
                        <a14:backgroundMark x1="15245" y1="21124" x2="81137" y2="23256"/>
                        <a14:backgroundMark x1="81137" y1="23256" x2="84755" y2="22674"/>
                        <a14:backgroundMark x1="81395" y1="31008" x2="4393" y2="31008"/>
                        <a14:backgroundMark x1="4651" y1="36628" x2="16021" y2="46124"/>
                        <a14:backgroundMark x1="16021" y1="46124" x2="22739" y2="47287"/>
                        <a14:backgroundMark x1="28941" y1="50000" x2="27390" y2="45736"/>
                        <a14:backgroundMark x1="18605" y1="18992" x2="33333" y2="18798"/>
                        <a14:backgroundMark x1="33333" y1="18798" x2="76744" y2="20930"/>
                        <a14:backgroundMark x1="76744" y1="20930" x2="88889" y2="19574"/>
                        <a14:backgroundMark x1="88889" y1="19574" x2="85788" y2="31783"/>
                        <a14:backgroundMark x1="6460" y1="30426" x2="9302" y2="28682"/>
                        <a14:backgroundMark x1="12661" y1="45155" x2="12920" y2="50388"/>
                        <a14:backgroundMark x1="36176" y1="40698" x2="54522" y2="39535"/>
                        <a14:backgroundMark x1="54522" y1="39535" x2="56072" y2="39729"/>
                        <a14:backgroundMark x1="80362" y1="39341" x2="80362" y2="69380"/>
                        <a14:backgroundMark x1="74677" y1="40116" x2="73643" y2="71124"/>
                        <a14:backgroundMark x1="96124" y1="58140" x2="90698" y2="70736"/>
                        <a14:backgroundMark x1="96899" y1="65310" x2="96899" y2="58527"/>
                        <a14:backgroundMark x1="32817" y1="50194" x2="32817" y2="63178"/>
                        <a14:backgroundMark x1="32817" y1="63178" x2="33333" y2="63760"/>
                        <a14:backgroundMark x1="39276" y1="581" x2="99225" y2="3488"/>
                        <a14:backgroundMark x1="67183" y1="43605" x2="56589" y2="538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3293" b="93142"/>
          <a:stretch>
            <a:fillRect/>
          </a:stretch>
        </p:blipFill>
        <p:spPr bwMode="auto">
          <a:xfrm rot="16200000">
            <a:off x="-1105267" y="3057993"/>
            <a:ext cx="2415698" cy="529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pse dixit...">
            <a:extLst>
              <a:ext uri="{FF2B5EF4-FFF2-40B4-BE49-F238E27FC236}">
                <a16:creationId xmlns:a16="http://schemas.microsoft.com/office/drawing/2014/main" id="{493EFDE1-B182-0230-49A8-3A1E1398F0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233" b="99031" l="517" r="99225">
                        <a14:foregroundMark x1="5685" y1="5620" x2="99483" y2="7171"/>
                        <a14:foregroundMark x1="55394" y1="71604" x2="79845" y2="84690"/>
                        <a14:foregroundMark x1="26615" y1="56202" x2="38978" y2="62819"/>
                        <a14:foregroundMark x1="79845" y1="84690" x2="80620" y2="84884"/>
                        <a14:foregroundMark x1="38523" y1="66566" x2="44642" y2="81710"/>
                        <a14:foregroundMark x1="32300" y1="51163" x2="37441" y2="63888"/>
                        <a14:foregroundMark x1="48800" y1="87435" x2="49096" y2="87791"/>
                        <a14:foregroundMark x1="53989" y1="72407" x2="58398" y2="72674"/>
                        <a14:foregroundMark x1="49971" y1="72164" x2="50379" y2="72189"/>
                        <a14:foregroundMark x1="25273" y1="70669" x2="49905" y2="72160"/>
                        <a14:foregroundMark x1="19601" y1="70326" x2="22504" y2="70502"/>
                        <a14:foregroundMark x1="93540" y1="72287" x2="68992" y2="89341"/>
                        <a14:foregroundMark x1="68992" y1="89341" x2="68992" y2="89341"/>
                        <a14:foregroundMark x1="54780" y1="93798" x2="94057" y2="93798"/>
                        <a14:foregroundMark x1="52713" y1="95543" x2="79070" y2="99031"/>
                        <a14:foregroundMark x1="79070" y1="99031" x2="92506" y2="97287"/>
                        <a14:foregroundMark x1="57881" y1="50775" x2="67442" y2="50000"/>
                        <a14:foregroundMark x1="70801" y1="39341" x2="70026" y2="45930"/>
                        <a14:foregroundMark x1="89664" y1="45736" x2="95866" y2="50194"/>
                        <a14:foregroundMark x1="98191" y1="48062" x2="95607" y2="47287"/>
                        <a14:backgroundMark x1="27132" y1="76744" x2="48579" y2="87597"/>
                        <a14:backgroundMark x1="15504" y1="21512" x2="92765" y2="25388"/>
                        <a14:backgroundMark x1="14729" y1="49031" x2="26098" y2="17636"/>
                        <a14:backgroundMark x1="26098" y1="17636" x2="26098" y2="19186"/>
                        <a14:backgroundMark x1="6460" y1="31589" x2="15504" y2="30039"/>
                        <a14:backgroundMark x1="14729" y1="49031" x2="49354" y2="40310"/>
                        <a14:backgroundMark x1="20930" y1="72093" x2="775" y2="68992"/>
                        <a14:backgroundMark x1="20672" y1="71705" x2="22222" y2="72674"/>
                        <a14:backgroundMark x1="24548" y1="71512" x2="22997" y2="76163"/>
                        <a14:backgroundMark x1="96641" y1="69961" x2="98966" y2="70543"/>
                        <a14:backgroundMark x1="97416" y1="68023" x2="99225" y2="70155"/>
                        <a14:backgroundMark x1="51163" y1="69574" x2="52196" y2="66473"/>
                        <a14:backgroundMark x1="50129" y1="67248" x2="55556" y2="71512"/>
                        <a14:backgroundMark x1="39018" y1="62791" x2="49354" y2="686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9492"/>
          <a:stretch>
            <a:fillRect/>
          </a:stretch>
        </p:blipFill>
        <p:spPr bwMode="auto">
          <a:xfrm>
            <a:off x="5446594" y="3638610"/>
            <a:ext cx="3810295" cy="3174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0258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corrimento orizzontale 15">
            <a:extLst>
              <a:ext uri="{FF2B5EF4-FFF2-40B4-BE49-F238E27FC236}">
                <a16:creationId xmlns:a16="http://schemas.microsoft.com/office/drawing/2014/main" id="{BEBCF4F2-E199-F780-F77B-C55089600F23}"/>
              </a:ext>
            </a:extLst>
          </p:cNvPr>
          <p:cNvSpPr/>
          <p:nvPr/>
        </p:nvSpPr>
        <p:spPr>
          <a:xfrm>
            <a:off x="3030967" y="579602"/>
            <a:ext cx="3740812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DDA7CD15-3838-1926-CAB0-10270AC575E5}"/>
              </a:ext>
            </a:extLst>
          </p:cNvPr>
          <p:cNvSpPr/>
          <p:nvPr/>
        </p:nvSpPr>
        <p:spPr>
          <a:xfrm>
            <a:off x="-221301" y="1571222"/>
            <a:ext cx="9338310" cy="3514814"/>
          </a:xfrm>
          <a:prstGeom prst="rect">
            <a:avLst/>
          </a:prstGeom>
          <a:solidFill>
            <a:schemeClr val="tx1">
              <a:lumMod val="50000"/>
              <a:lumOff val="50000"/>
              <a:alpha val="5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E924E1F6-DACF-560F-4125-10D794B32337}"/>
              </a:ext>
            </a:extLst>
          </p:cNvPr>
          <p:cNvSpPr txBox="1"/>
          <p:nvPr/>
        </p:nvSpPr>
        <p:spPr>
          <a:xfrm>
            <a:off x="1748226" y="5680443"/>
            <a:ext cx="3111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b="1" dirty="0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P</a:t>
            </a:r>
            <a:r>
              <a:rPr lang="it-IT" sz="2000" dirty="0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ratica </a:t>
            </a:r>
            <a:r>
              <a:rPr lang="it-IT" sz="2000" b="1" dirty="0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</a:t>
            </a:r>
            <a:r>
              <a:rPr lang="it-IT" sz="2000" dirty="0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linica, </a:t>
            </a:r>
          </a:p>
          <a:p>
            <a:r>
              <a:rPr lang="it-IT" sz="2000" b="1" dirty="0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E</a:t>
            </a:r>
            <a:r>
              <a:rPr lang="it-IT" sz="2000" dirty="0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same </a:t>
            </a:r>
            <a:r>
              <a:rPr lang="it-IT" sz="2000" b="1" dirty="0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O</a:t>
            </a:r>
            <a:r>
              <a:rPr lang="it-IT" sz="2000" dirty="0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biettivo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C6D5CEFD-51A9-B00E-D283-FA5F4DBF290F}"/>
              </a:ext>
            </a:extLst>
          </p:cNvPr>
          <p:cNvSpPr txBox="1"/>
          <p:nvPr/>
        </p:nvSpPr>
        <p:spPr>
          <a:xfrm>
            <a:off x="1959428" y="0"/>
            <a:ext cx="60757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800" dirty="0">
                <a:solidFill>
                  <a:srgbClr val="FFAE72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Galileo</a:t>
            </a:r>
            <a:r>
              <a:rPr lang="it-IT" sz="4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e la medicina</a:t>
            </a:r>
            <a:endParaRPr lang="en-GB" sz="48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B976A17A-8AD8-A72C-AE87-227811695AB2}"/>
              </a:ext>
            </a:extLst>
          </p:cNvPr>
          <p:cNvSpPr txBox="1"/>
          <p:nvPr/>
        </p:nvSpPr>
        <p:spPr>
          <a:xfrm>
            <a:off x="5736964" y="3331138"/>
            <a:ext cx="333701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i="1" dirty="0">
                <a:solidFill>
                  <a:srgbClr val="C29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  </a:t>
            </a:r>
          </a:p>
          <a:p>
            <a:r>
              <a:rPr lang="it-IT" i="1" dirty="0">
                <a:solidFill>
                  <a:srgbClr val="C29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</a:t>
            </a:r>
            <a:r>
              <a:rPr lang="it-IT" sz="2400" i="1" dirty="0">
                <a:solidFill>
                  <a:srgbClr val="C29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Medicina Quantitativa </a:t>
            </a:r>
            <a:endParaRPr lang="en-GB" sz="2400" i="1" dirty="0">
              <a:solidFill>
                <a:srgbClr val="C29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A957AE73-BDDF-BB97-04B5-DD7ACAE6423A}"/>
              </a:ext>
            </a:extLst>
          </p:cNvPr>
          <p:cNvSpPr txBox="1"/>
          <p:nvPr/>
        </p:nvSpPr>
        <p:spPr>
          <a:xfrm>
            <a:off x="3156464" y="728601"/>
            <a:ext cx="63214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i="1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«Misura ciò che è misurabile, e</a:t>
            </a:r>
          </a:p>
          <a:p>
            <a:r>
              <a:rPr lang="it-IT" i="1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rendi misurabile ciò che non lo è»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200A968E-D682-2460-499C-4FB2932E66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46" t="15738" r="57757" b="32772"/>
          <a:stretch>
            <a:fillRect/>
          </a:stretch>
        </p:blipFill>
        <p:spPr>
          <a:xfrm>
            <a:off x="492173" y="1650908"/>
            <a:ext cx="1746693" cy="2050378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69231D4F-46E7-6664-674B-9A646F838A01}"/>
              </a:ext>
            </a:extLst>
          </p:cNvPr>
          <p:cNvSpPr txBox="1"/>
          <p:nvPr/>
        </p:nvSpPr>
        <p:spPr>
          <a:xfrm>
            <a:off x="184433" y="3701286"/>
            <a:ext cx="3337015" cy="13551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GB" kern="100" dirty="0">
                <a:solidFill>
                  <a:srgbClr val="819FD4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</a:t>
            </a:r>
            <a:r>
              <a:rPr lang="en-GB" sz="2400" kern="100" dirty="0">
                <a:solidFill>
                  <a:srgbClr val="819FD4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Medicina </a:t>
            </a:r>
            <a:r>
              <a:rPr lang="en-GB" sz="2400" kern="100" dirty="0" err="1">
                <a:solidFill>
                  <a:srgbClr val="819FD4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Qualitativa</a:t>
            </a:r>
            <a:endParaRPr lang="en-GB" sz="2400" kern="100" dirty="0">
              <a:solidFill>
                <a:srgbClr val="819FD4"/>
              </a:solidFill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GB" sz="1800" kern="100" dirty="0" err="1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molto</a:t>
            </a:r>
            <a:r>
              <a:rPr lang="en-GB" sz="1800" kern="100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/poco</a:t>
            </a:r>
          </a:p>
          <a:p>
            <a:pPr lvl="0" algn="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GB" sz="1800" kern="100" dirty="0" err="1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caldo</a:t>
            </a:r>
            <a:r>
              <a:rPr lang="en-GB" sz="1800" kern="100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/freddo</a:t>
            </a:r>
          </a:p>
          <a:p>
            <a:pPr lvl="0" algn="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GB" sz="1800" kern="100" dirty="0" err="1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frequente</a:t>
            </a:r>
            <a:r>
              <a:rPr lang="en-GB" sz="1800" kern="100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lang="en-GB" sz="1800" kern="100" dirty="0" err="1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debole</a:t>
            </a:r>
            <a:endParaRPr lang="en-GB" kern="100" dirty="0">
              <a:solidFill>
                <a:schemeClr val="accent1">
                  <a:lumMod val="40000"/>
                  <a:lumOff val="60000"/>
                </a:schemeClr>
              </a:solidFill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B400A8CA-EC1A-ED59-C99D-EA71491B9F40}"/>
              </a:ext>
            </a:extLst>
          </p:cNvPr>
          <p:cNvSpPr txBox="1"/>
          <p:nvPr/>
        </p:nvSpPr>
        <p:spPr>
          <a:xfrm>
            <a:off x="1771479" y="2167353"/>
            <a:ext cx="2954631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000" dirty="0">
                <a:solidFill>
                  <a:srgbClr val="5875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</a:t>
            </a:r>
          </a:p>
          <a:p>
            <a:pPr algn="ctr"/>
            <a:r>
              <a:rPr lang="it-IT" sz="2400" dirty="0">
                <a:solidFill>
                  <a:srgbClr val="5875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“interprete </a:t>
            </a:r>
          </a:p>
          <a:p>
            <a:pPr algn="ctr"/>
            <a:r>
              <a:rPr lang="it-IT" sz="2400" dirty="0">
                <a:solidFill>
                  <a:srgbClr val="5875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 teorie”</a:t>
            </a:r>
            <a:endParaRPr lang="en-GB" sz="2400" dirty="0">
              <a:solidFill>
                <a:srgbClr val="5875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1506" name="Picture 2" descr="35 idee su Galileo galilei | caricature, caricature divertenti, caricature  di celebrità">
            <a:extLst>
              <a:ext uri="{FF2B5EF4-FFF2-40B4-BE49-F238E27FC236}">
                <a16:creationId xmlns:a16="http://schemas.microsoft.com/office/drawing/2014/main" id="{F9C2F69F-B980-DCCB-2876-DF241A6E5E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0254" y1="44068" x2="55932" y2="444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092" y="1398072"/>
            <a:ext cx="2554734" cy="2554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BD724E38-6CC7-0EAB-5506-14C7FD1F285E}"/>
              </a:ext>
            </a:extLst>
          </p:cNvPr>
          <p:cNvSpPr txBox="1"/>
          <p:nvPr/>
        </p:nvSpPr>
        <p:spPr>
          <a:xfrm>
            <a:off x="4859409" y="2058520"/>
            <a:ext cx="222716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400" dirty="0">
                <a:solidFill>
                  <a:srgbClr val="C29F00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</a:p>
          <a:p>
            <a:pPr algn="ctr"/>
            <a:r>
              <a:rPr lang="it-IT" sz="2400" dirty="0">
                <a:solidFill>
                  <a:srgbClr val="C29F00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“ricercatore</a:t>
            </a:r>
          </a:p>
          <a:p>
            <a:pPr algn="ctr"/>
            <a:r>
              <a:rPr lang="it-IT" sz="2400" dirty="0">
                <a:solidFill>
                  <a:srgbClr val="C29F00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della realtà</a:t>
            </a:r>
            <a:endParaRPr lang="en-GB" sz="2400" dirty="0">
              <a:solidFill>
                <a:srgbClr val="C29F00"/>
              </a:solidFill>
            </a:endParaRP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3FFEE03C-9EA9-DA5E-334B-E25FD689FE54}"/>
              </a:ext>
            </a:extLst>
          </p:cNvPr>
          <p:cNvSpPr txBox="1"/>
          <p:nvPr/>
        </p:nvSpPr>
        <p:spPr>
          <a:xfrm>
            <a:off x="3601046" y="1499813"/>
            <a:ext cx="204735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ed il </a:t>
            </a:r>
            <a:r>
              <a:rPr lang="it-IT" sz="32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Medico</a:t>
            </a:r>
          </a:p>
          <a:p>
            <a:pPr algn="ctr"/>
            <a:r>
              <a:rPr lang="it-IT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si trasforma</a:t>
            </a:r>
            <a:endParaRPr lang="en-GB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DA3058EC-E49A-0A4B-0ECC-8D57D1CEB7F2}"/>
              </a:ext>
            </a:extLst>
          </p:cNvPr>
          <p:cNvSpPr txBox="1"/>
          <p:nvPr/>
        </p:nvSpPr>
        <p:spPr>
          <a:xfrm>
            <a:off x="3253245" y="3251510"/>
            <a:ext cx="2750387" cy="580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GB" sz="2000" kern="100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</a:t>
            </a:r>
            <a:r>
              <a:rPr lang="en-GB" sz="3200" kern="100" dirty="0" err="1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Indagine</a:t>
            </a:r>
            <a:endParaRPr lang="en-GB" kern="100" dirty="0">
              <a:solidFill>
                <a:schemeClr val="bg1"/>
              </a:solidFill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1504" name="CasellaDiTesto 21503">
            <a:extLst>
              <a:ext uri="{FF2B5EF4-FFF2-40B4-BE49-F238E27FC236}">
                <a16:creationId xmlns:a16="http://schemas.microsoft.com/office/drawing/2014/main" id="{707F1F2E-D7ED-B02C-CC8E-287B280081D4}"/>
              </a:ext>
            </a:extLst>
          </p:cNvPr>
          <p:cNvSpPr txBox="1"/>
          <p:nvPr/>
        </p:nvSpPr>
        <p:spPr>
          <a:xfrm>
            <a:off x="5168455" y="5637293"/>
            <a:ext cx="28559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b="1" dirty="0" err="1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R</a:t>
            </a:r>
            <a:r>
              <a:rPr lang="it-IT" sz="2000" dirty="0" err="1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andomized</a:t>
            </a:r>
            <a:endParaRPr lang="it-IT" sz="2000" dirty="0">
              <a:solidFill>
                <a:srgbClr val="C19E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r>
              <a:rPr lang="it-IT" sz="2000" b="1" dirty="0" err="1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</a:t>
            </a:r>
            <a:r>
              <a:rPr lang="it-IT" sz="2000" dirty="0" err="1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ontrolled</a:t>
            </a:r>
            <a:r>
              <a:rPr lang="it-IT" sz="2000" dirty="0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2000" b="1" dirty="0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T</a:t>
            </a:r>
            <a:r>
              <a:rPr lang="it-IT" sz="2000" dirty="0">
                <a:solidFill>
                  <a:srgbClr val="C19E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rial</a:t>
            </a:r>
            <a:endParaRPr lang="en-GB" sz="2000" dirty="0">
              <a:solidFill>
                <a:srgbClr val="C19E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3" name="Picture 6" descr="Bangkok, Thailand May 12, 2023. Galileo Galilei cartoon character  illustration Stock Vector Image &amp; Art - Alamy">
            <a:extLst>
              <a:ext uri="{FF2B5EF4-FFF2-40B4-BE49-F238E27FC236}">
                <a16:creationId xmlns:a16="http://schemas.microsoft.com/office/drawing/2014/main" id="{FBCC6B97-01F7-7429-D262-385A0E29EA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01" b="90000" l="825" r="98212">
                        <a14:foregroundMark x1="53370" y1="88345" x2="70289" y2="52014"/>
                        <a14:foregroundMark x1="74553" y1="52014" x2="78817" y2="67914"/>
                        <a14:foregroundMark x1="82256" y1="70144" x2="16919" y2="89209"/>
                        <a14:foregroundMark x1="22834" y1="86978" x2="70289" y2="89640"/>
                        <a14:foregroundMark x1="39752" y1="82086" x2="24072" y2="59137"/>
                        <a14:foregroundMark x1="24072" y1="59137" x2="25447" y2="46691"/>
                        <a14:foregroundMark x1="88996" y1="74173" x2="87345" y2="62158"/>
                        <a14:foregroundMark x1="83906" y1="60863" x2="98349" y2="74604"/>
                        <a14:foregroundMark x1="28748" y1="13453" x2="55021" y2="12086"/>
                        <a14:foregroundMark x1="62724" y1="9424" x2="15543" y2="22158"/>
                        <a14:foregroundMark x1="15543" y1="22158" x2="13618" y2="23165"/>
                        <a14:foregroundMark x1="25447" y1="10791" x2="9354" y2="26763"/>
                        <a14:foregroundMark x1="30536" y1="5468" x2="59285" y2="7266"/>
                        <a14:foregroundMark x1="33012" y1="4101" x2="56809" y2="8129"/>
                        <a14:foregroundMark x1="2476" y1="18777" x2="825" y2="25827"/>
                        <a14:foregroundMark x1="61898" y1="22734" x2="43191" y2="284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29" y="104273"/>
            <a:ext cx="903328" cy="172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3FE9FB90-1C74-74C5-5D85-247CFAC123C9}"/>
              </a:ext>
            </a:extLst>
          </p:cNvPr>
          <p:cNvSpPr txBox="1"/>
          <p:nvPr/>
        </p:nvSpPr>
        <p:spPr>
          <a:xfrm>
            <a:off x="5645315" y="4995803"/>
            <a:ext cx="47322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200" dirty="0">
                <a:solidFill>
                  <a:srgbClr val="FFAE63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 Certe dimostrazioni                                    </a:t>
            </a:r>
            <a:endParaRPr lang="en-GB" sz="3200" dirty="0">
              <a:solidFill>
                <a:srgbClr val="FFAE63"/>
              </a:solidFill>
              <a:latin typeface="Old English Text MT" panose="03040902040508030806" pitchFamily="66" charset="0"/>
              <a:cs typeface="Helvetica" panose="020B0604020202020204" pitchFamily="34" charset="0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B12E2FEA-EBB6-D58F-035E-0B4B1114554B}"/>
              </a:ext>
            </a:extLst>
          </p:cNvPr>
          <p:cNvSpPr txBox="1"/>
          <p:nvPr/>
        </p:nvSpPr>
        <p:spPr>
          <a:xfrm>
            <a:off x="4103461" y="3752217"/>
            <a:ext cx="1136279" cy="367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endParaRPr lang="en-GB" kern="100" dirty="0">
              <a:solidFill>
                <a:schemeClr val="bg1"/>
              </a:solidFill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834D8765-FA15-020D-D314-A3DB2797B791}"/>
              </a:ext>
            </a:extLst>
          </p:cNvPr>
          <p:cNvSpPr txBox="1"/>
          <p:nvPr/>
        </p:nvSpPr>
        <p:spPr>
          <a:xfrm>
            <a:off x="3977712" y="4055549"/>
            <a:ext cx="1387776" cy="959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GB" kern="100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dolore</a:t>
            </a:r>
            <a:endParaRPr lang="en-GB" sz="1600" kern="100" dirty="0">
              <a:solidFill>
                <a:schemeClr val="bg1"/>
              </a:solidFill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GB" kern="100" dirty="0" err="1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febbre</a:t>
            </a:r>
            <a:endParaRPr lang="en-GB" sz="1600" kern="100" dirty="0">
              <a:solidFill>
                <a:schemeClr val="bg1"/>
              </a:solidFill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GB" kern="100" dirty="0" err="1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battito</a:t>
            </a:r>
            <a:endParaRPr lang="en-GB" kern="100" dirty="0">
              <a:solidFill>
                <a:schemeClr val="bg1"/>
              </a:solidFill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0EB94766-F28F-5608-2276-B3C4F409A90E}"/>
              </a:ext>
            </a:extLst>
          </p:cNvPr>
          <p:cNvSpPr txBox="1"/>
          <p:nvPr/>
        </p:nvSpPr>
        <p:spPr>
          <a:xfrm>
            <a:off x="5736964" y="4103540"/>
            <a:ext cx="2016626" cy="9929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GB" sz="1800" kern="100" dirty="0" err="1">
                <a:solidFill>
                  <a:srgbClr val="DAA60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valutazione</a:t>
            </a:r>
            <a:r>
              <a:rPr lang="en-GB" sz="1800" kern="100" dirty="0">
                <a:solidFill>
                  <a:srgbClr val="DAA60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VAS</a:t>
            </a:r>
          </a:p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GB" sz="1800" kern="100" dirty="0" err="1">
                <a:solidFill>
                  <a:srgbClr val="DAA60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gradi</a:t>
            </a:r>
            <a:r>
              <a:rPr lang="en-GB" sz="1800" kern="100" dirty="0">
                <a:solidFill>
                  <a:srgbClr val="DAA60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 err="1">
                <a:solidFill>
                  <a:srgbClr val="DAA60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temperatura</a:t>
            </a:r>
            <a:endParaRPr lang="en-GB" sz="1800" kern="100" dirty="0">
              <a:solidFill>
                <a:srgbClr val="DAA605"/>
              </a:solidFill>
              <a:effectLst/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GB" sz="1800" kern="100" dirty="0">
                <a:solidFill>
                  <a:srgbClr val="DAA60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GB" kern="100" dirty="0">
                <a:solidFill>
                  <a:srgbClr val="DAA605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GB" sz="1800" kern="100" dirty="0">
                <a:solidFill>
                  <a:srgbClr val="DAA60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kern="100" dirty="0">
                <a:solidFill>
                  <a:srgbClr val="DAA605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GB" sz="1800" kern="100" dirty="0">
                <a:solidFill>
                  <a:srgbClr val="DAA60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G.</a:t>
            </a:r>
            <a:endParaRPr lang="en-GB" kern="100" dirty="0">
              <a:solidFill>
                <a:srgbClr val="DAA605"/>
              </a:solidFill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2" descr="Vettoriale stockIllustrazione è un bambino malato a letto con sintomi di febbre e termometro in bocca di ©Lcosmo #63306837">
            <a:extLst>
              <a:ext uri="{FF2B5EF4-FFF2-40B4-BE49-F238E27FC236}">
                <a16:creationId xmlns:a16="http://schemas.microsoft.com/office/drawing/2014/main" id="{A7971AE9-98BB-1392-2B21-49E4B615F5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688" b="97917" l="1563" r="89063">
                        <a14:foregroundMark x1="11979" y1="14063" x2="28646" y2="54688"/>
                        <a14:foregroundMark x1="71875" y1="33333" x2="18750" y2="27604"/>
                        <a14:foregroundMark x1="18750" y1="27604" x2="2604" y2="20833"/>
                        <a14:foregroundMark x1="17188" y1="55729" x2="77604" y2="91146"/>
                        <a14:foregroundMark x1="77604" y1="91146" x2="79167" y2="91146"/>
                        <a14:foregroundMark x1="84896" y1="45833" x2="59375" y2="94271"/>
                        <a14:foregroundMark x1="59375" y1="94271" x2="36979" y2="97917"/>
                        <a14:foregroundMark x1="81250" y1="72917" x2="65104" y2="73958"/>
                        <a14:foregroundMark x1="28646" y1="12500" x2="4688" y2="22917"/>
                        <a14:foregroundMark x1="3646" y1="19792" x2="16146" y2="4688"/>
                        <a14:foregroundMark x1="16146" y1="10417" x2="2604" y2="32292"/>
                        <a14:backgroundMark x1="1563" y1="38021" x2="1563" y2="536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6270" y="4024216"/>
            <a:ext cx="1038680" cy="103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3.900 Tenersi La Testa Tra Le Mani Illustrazioni stock, grafiche vettoriali  royalty-free e clip art - iStock | Disperazione">
            <a:extLst>
              <a:ext uri="{FF2B5EF4-FFF2-40B4-BE49-F238E27FC236}">
                <a16:creationId xmlns:a16="http://schemas.microsoft.com/office/drawing/2014/main" id="{B92466E6-7D03-FCB6-6FD7-ACE5988D3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40523" y1="65686" x2="38399" y2="65850"/>
                        <a14:foregroundMark x1="50654" y1="67320" x2="46405" y2="66667"/>
                        <a14:foregroundMark x1="58007" y1="65359" x2="41667" y2="64216"/>
                        <a14:foregroundMark x1="41667" y1="64216" x2="41667" y2="64216"/>
                        <a14:foregroundMark x1="38889" y1="68627" x2="57843" y2="63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56" y="3896999"/>
            <a:ext cx="1405981" cy="1405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Real life vs. Randomized controlled trials in digital health">
            <a:extLst>
              <a:ext uri="{FF2B5EF4-FFF2-40B4-BE49-F238E27FC236}">
                <a16:creationId xmlns:a16="http://schemas.microsoft.com/office/drawing/2014/main" id="{DC3122A5-3F15-D6BE-5D9F-08262F3A65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118" b="89668" l="9639" r="95582">
                        <a14:foregroundMark x1="23293" y1="32472" x2="22892" y2="64207"/>
                        <a14:foregroundMark x1="22892" y1="8856" x2="28112" y2="10332"/>
                        <a14:foregroundMark x1="45783" y1="26568" x2="48594" y2="33210"/>
                        <a14:foregroundMark x1="50602" y1="34686" x2="48193" y2="28782"/>
                        <a14:foregroundMark x1="47791" y1="22509" x2="48594" y2="25092"/>
                        <a14:foregroundMark x1="49398" y1="21771" x2="48594" y2="24354"/>
                        <a14:foregroundMark x1="18474" y1="55351" x2="15663" y2="62362"/>
                        <a14:foregroundMark x1="18072" y1="82288" x2="37349" y2="81550"/>
                        <a14:foregroundMark x1="37349" y1="81550" x2="37751" y2="81550"/>
                        <a14:foregroundMark x1="26908" y1="77860" x2="24900" y2="64576"/>
                        <a14:foregroundMark x1="28514" y1="43173" x2="28916" y2="57196"/>
                        <a14:foregroundMark x1="28916" y1="57196" x2="29719" y2="59410"/>
                        <a14:foregroundMark x1="30924" y1="71956" x2="40964" y2="73801"/>
                        <a14:foregroundMark x1="90763" y1="55351" x2="90763" y2="46863"/>
                        <a14:foregroundMark x1="95582" y1="51661" x2="94378" y2="49077"/>
                        <a14:foregroundMark x1="51406" y1="73801" x2="71888" y2="74170"/>
                        <a14:foregroundMark x1="71888" y1="74170" x2="74699" y2="74170"/>
                        <a14:foregroundMark x1="32129" y1="75277" x2="48594" y2="767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576" y="4981722"/>
            <a:ext cx="2047355" cy="222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Rod of Asclepius Art Print by Li van Saathoff - Fine Art America">
            <a:extLst>
              <a:ext uri="{FF2B5EF4-FFF2-40B4-BE49-F238E27FC236}">
                <a16:creationId xmlns:a16="http://schemas.microsoft.com/office/drawing/2014/main" id="{E8EDE675-B9A8-731B-E5F6-A31F6AC35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3317" y="-36223"/>
            <a:ext cx="1137854" cy="160744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E02359B2-0914-6FE6-9CE8-1AE9AAE5F3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49523" b="83038" l="17700" r="80900">
                        <a14:foregroundMark x1="52200" y1="50204" x2="48600" y2="49659"/>
                        <a14:foregroundMark x1="28300" y1="53678" x2="28500" y2="54837"/>
                        <a14:foregroundMark x1="63200" y1="63351" x2="60200" y2="55177"/>
                        <a14:foregroundMark x1="60200" y1="55177" x2="58800" y2="55041"/>
                        <a14:foregroundMark x1="54700" y1="59537" x2="54700" y2="67507"/>
                        <a14:foregroundMark x1="46600" y1="73842" x2="59300" y2="78474"/>
                        <a14:foregroundMark x1="61800" y1="79155" x2="66700" y2="69346"/>
                        <a14:foregroundMark x1="53900" y1="69482" x2="74700" y2="69687"/>
                        <a14:foregroundMark x1="67200" y1="67847" x2="67200" y2="66689"/>
                        <a14:foregroundMark x1="59100" y1="58992" x2="59100" y2="58992"/>
                        <a14:foregroundMark x1="57100" y1="58515" x2="52700" y2="59537"/>
                        <a14:foregroundMark x1="20900" y1="70027" x2="20900" y2="77997"/>
                        <a14:foregroundMark x1="17700" y1="80654" x2="19200" y2="78338"/>
                        <a14:foregroundMark x1="74700" y1="68188" x2="70800" y2="67984"/>
                        <a14:foregroundMark x1="45400" y1="66144" x2="45400" y2="66144"/>
                        <a14:foregroundMark x1="74700" y1="82153" x2="74700" y2="82153"/>
                        <a14:foregroundMark x1="74700" y1="83038" x2="74700" y2="805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41" t="46553" r="11519" b="13414"/>
          <a:stretch>
            <a:fillRect/>
          </a:stretch>
        </p:blipFill>
        <p:spPr bwMode="auto">
          <a:xfrm>
            <a:off x="-1592977" y="2912554"/>
            <a:ext cx="1920134" cy="1839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98D57686-597A-8263-FDC8-6151B4541669}"/>
              </a:ext>
            </a:extLst>
          </p:cNvPr>
          <p:cNvSpPr txBox="1"/>
          <p:nvPr/>
        </p:nvSpPr>
        <p:spPr>
          <a:xfrm>
            <a:off x="395797" y="4996422"/>
            <a:ext cx="4884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200" dirty="0">
                <a:solidFill>
                  <a:srgbClr val="FFAE63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Sensate esperienze                                     </a:t>
            </a:r>
            <a:endParaRPr lang="en-GB" sz="3200" dirty="0">
              <a:solidFill>
                <a:srgbClr val="FFAE63"/>
              </a:solidFill>
              <a:latin typeface="Old English Text MT" panose="03040902040508030806" pitchFamily="66" charset="0"/>
              <a:cs typeface="Helvetica" panose="020B0604020202020204" pitchFamily="34" charset="0"/>
            </a:endParaRPr>
          </a:p>
        </p:txBody>
      </p:sp>
      <p:pic>
        <p:nvPicPr>
          <p:cNvPr id="2052" name="Picture 4" descr="La vignetta del giorno - Gazzetta del Mezzogiorno">
            <a:extLst>
              <a:ext uri="{FF2B5EF4-FFF2-40B4-BE49-F238E27FC236}">
                <a16:creationId xmlns:a16="http://schemas.microsoft.com/office/drawing/2014/main" id="{07CDE6AD-691D-FD37-A457-CDD0534EA1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268" b="97561" l="9350" r="89431">
                        <a14:foregroundMark x1="77642" y1="31220" x2="69106" y2="90244"/>
                        <a14:foregroundMark x1="64634" y1="54634" x2="65041" y2="64878"/>
                        <a14:foregroundMark x1="36992" y1="39512" x2="38618" y2="61463"/>
                        <a14:foregroundMark x1="26829" y1="97561" x2="31301" y2="839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37"/>
          <a:stretch>
            <a:fillRect/>
          </a:stretch>
        </p:blipFill>
        <p:spPr bwMode="auto">
          <a:xfrm flipH="1">
            <a:off x="-257593" y="4875448"/>
            <a:ext cx="2029072" cy="194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Biography of Galileo Galilei | Simply Knowledge">
            <a:extLst>
              <a:ext uri="{FF2B5EF4-FFF2-40B4-BE49-F238E27FC236}">
                <a16:creationId xmlns:a16="http://schemas.microsoft.com/office/drawing/2014/main" id="{FEDDF61C-7C8A-4542-5DCD-3A31219439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42493" b="86686" l="43894" r="80000">
                        <a14:foregroundMark x1="50619" y1="80737" x2="63540" y2="80737"/>
                        <a14:foregroundMark x1="63540" y1="80737" x2="65841" y2="80737"/>
                        <a14:foregroundMark x1="66372" y1="45609" x2="59469" y2="45326"/>
                        <a14:foregroundMark x1="58938" y1="47592" x2="58407" y2="55524"/>
                        <a14:foregroundMark x1="48319" y1="72521" x2="50619" y2="68839"/>
                        <a14:foregroundMark x1="48850" y1="68839" x2="43894" y2="78470"/>
                        <a14:foregroundMark x1="79646" y1="77054" x2="70088" y2="64306"/>
                        <a14:foregroundMark x1="80000" y1="80737" x2="46549" y2="80170"/>
                        <a14:foregroundMark x1="80000" y1="85269" x2="79115" y2="85269"/>
                        <a14:foregroundMark x1="45664" y1="86686" x2="45664" y2="86686"/>
                        <a14:foregroundMark x1="66195" y1="46176" x2="59115" y2="45609"/>
                        <a14:foregroundMark x1="63540" y1="42493" x2="61239" y2="461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255" t="38197" r="18610" b="20613"/>
          <a:stretch>
            <a:fillRect/>
          </a:stretch>
        </p:blipFill>
        <p:spPr bwMode="auto">
          <a:xfrm>
            <a:off x="3944961" y="4954539"/>
            <a:ext cx="1254078" cy="918558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94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15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1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500"/>
                            </p:stCondLst>
                            <p:childTnLst>
                              <p:par>
                                <p:cTn id="1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7" grpId="0" animBg="1"/>
      <p:bldP spid="12" grpId="0"/>
      <p:bldP spid="4" grpId="0"/>
      <p:bldP spid="6" grpId="0"/>
      <p:bldP spid="8" grpId="0"/>
      <p:bldP spid="13" grpId="0"/>
      <p:bldP spid="19" grpId="0"/>
      <p:bldP spid="25" grpId="0"/>
      <p:bldP spid="27" grpId="0"/>
      <p:bldP spid="21504" grpId="0"/>
      <p:bldP spid="9" grpId="0"/>
      <p:bldP spid="15" grpId="0"/>
      <p:bldP spid="28" grpId="0"/>
      <p:bldP spid="3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tangolo 12">
            <a:extLst>
              <a:ext uri="{FF2B5EF4-FFF2-40B4-BE49-F238E27FC236}">
                <a16:creationId xmlns:a16="http://schemas.microsoft.com/office/drawing/2014/main" id="{6D73C594-9C07-6A74-5445-E8DA3164969F}"/>
              </a:ext>
            </a:extLst>
          </p:cNvPr>
          <p:cNvSpPr/>
          <p:nvPr/>
        </p:nvSpPr>
        <p:spPr>
          <a:xfrm>
            <a:off x="-86497" y="831313"/>
            <a:ext cx="9338310" cy="2544976"/>
          </a:xfrm>
          <a:prstGeom prst="rect">
            <a:avLst/>
          </a:prstGeom>
          <a:solidFill>
            <a:srgbClr val="30120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6" descr="Tra arte e chirurgia: &quot;The Agnew Painting&quot; - Storia della Medicina. SITO &amp;  BLOG">
            <a:extLst>
              <a:ext uri="{FF2B5EF4-FFF2-40B4-BE49-F238E27FC236}">
                <a16:creationId xmlns:a16="http://schemas.microsoft.com/office/drawing/2014/main" id="{96319FCF-79D4-7031-E4CB-F3818B35AB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8174" b="98952" l="10000" r="98646">
                        <a14:foregroundMark x1="17708" y1="84431" x2="54271" y2="98054"/>
                        <a14:foregroundMark x1="40000" y1="59880" x2="33854" y2="69162"/>
                        <a14:foregroundMark x1="33854" y1="69162" x2="33646" y2="70958"/>
                        <a14:foregroundMark x1="40521" y1="58683" x2="37083" y2="76796"/>
                        <a14:foregroundMark x1="40729" y1="60180" x2="41146" y2="61826"/>
                        <a14:foregroundMark x1="37813" y1="59132" x2="33229" y2="66168"/>
                        <a14:foregroundMark x1="69896" y1="48802" x2="69896" y2="57635"/>
                        <a14:foregroundMark x1="71979" y1="57635" x2="66563" y2="54790"/>
                        <a14:foregroundMark x1="69271" y1="47006" x2="70729" y2="49551"/>
                        <a14:foregroundMark x1="71146" y1="49850" x2="72604" y2="50299"/>
                        <a14:foregroundMark x1="62708" y1="60329" x2="59167" y2="65269"/>
                        <a14:foregroundMark x1="84063" y1="44461" x2="85000" y2="55988"/>
                        <a14:foregroundMark x1="83229" y1="52994" x2="84167" y2="69461"/>
                        <a14:foregroundMark x1="85417" y1="51048" x2="87708" y2="63772"/>
                        <a14:foregroundMark x1="87708" y1="63772" x2="88542" y2="65719"/>
                        <a14:foregroundMark x1="90833" y1="63772" x2="91458" y2="69461"/>
                        <a14:foregroundMark x1="93646" y1="68263" x2="96250" y2="80689"/>
                        <a14:foregroundMark x1="98229" y1="81437" x2="98646" y2="83832"/>
                        <a14:foregroundMark x1="74792" y1="96557" x2="91042" y2="89072"/>
                        <a14:foregroundMark x1="91042" y1="89072" x2="95104" y2="89072"/>
                        <a14:foregroundMark x1="40521" y1="57784" x2="37500" y2="58234"/>
                        <a14:foregroundMark x1="40313" y1="57934" x2="37604" y2="57635"/>
                        <a14:foregroundMark x1="15729" y1="83683" x2="22604" y2="92964"/>
                        <a14:foregroundMark x1="22604" y1="92964" x2="44063" y2="98952"/>
                        <a14:foregroundMark x1="22292" y1="77096" x2="20000" y2="79042"/>
                        <a14:foregroundMark x1="16354" y1="82186" x2="19375" y2="91168"/>
                        <a14:foregroundMark x1="19375" y1="92066" x2="15208" y2="84132"/>
                        <a14:foregroundMark x1="30000" y1="44162" x2="29375" y2="44012"/>
                        <a14:foregroundMark x1="29479" y1="42515" x2="26979" y2="42216"/>
                        <a14:foregroundMark x1="24167" y1="47006" x2="24167" y2="51497"/>
                        <a14:foregroundMark x1="30000" y1="47156" x2="28229" y2="56737"/>
                        <a14:foregroundMark x1="30625" y1="47605" x2="30417" y2="48353"/>
                        <a14:foregroundMark x1="29896" y1="50599" x2="29479" y2="53892"/>
                        <a14:foregroundMark x1="39167" y1="55389" x2="37188" y2="56737"/>
                        <a14:foregroundMark x1="38646" y1="57186" x2="40729" y2="61377"/>
                        <a14:foregroundMark x1="40417" y1="63024" x2="41354" y2="59731"/>
                        <a14:foregroundMark x1="41667" y1="56886" x2="41667" y2="56886"/>
                        <a14:foregroundMark x1="41667" y1="57186" x2="39896" y2="56437"/>
                        <a14:foregroundMark x1="41250" y1="58234" x2="41250" y2="59281"/>
                        <a14:foregroundMark x1="36563" y1="57934" x2="35521" y2="62725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1387"/>
          <a:stretch>
            <a:fillRect/>
          </a:stretch>
        </p:blipFill>
        <p:spPr bwMode="auto">
          <a:xfrm>
            <a:off x="2879779" y="636174"/>
            <a:ext cx="6285031" cy="277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C2AE74FE-352A-7C84-65E4-D6CA396ACC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754" b="95490" l="9657" r="89700">
                        <a14:foregroundMark x1="22532" y1="87403" x2="29399" y2="87714"/>
                        <a14:foregroundMark x1="34549" y1="95645" x2="28970" y2="83981"/>
                        <a14:foregroundMark x1="28970" y1="83981" x2="27253" y2="82115"/>
                        <a14:foregroundMark x1="16953" y1="86470" x2="23820" y2="80715"/>
                        <a14:foregroundMark x1="38197" y1="73406" x2="73605" y2="81337"/>
                        <a14:foregroundMark x1="32833" y1="56610" x2="37554" y2="57232"/>
                        <a14:foregroundMark x1="39914" y1="57232" x2="37554" y2="58320"/>
                        <a14:foregroundMark x1="38627" y1="58009" x2="38627" y2="58009"/>
                        <a14:foregroundMark x1="37339" y1="57854" x2="39485" y2="58942"/>
                        <a14:foregroundMark x1="86481" y1="84914" x2="86266" y2="78383"/>
                        <a14:foregroundMark x1="86266" y1="78383" x2="86266" y2="78383"/>
                        <a14:foregroundMark x1="86695" y1="75894" x2="86695" y2="68740"/>
                        <a14:foregroundMark x1="82618" y1="61275" x2="49571" y2="57854"/>
                        <a14:foregroundMark x1="44635" y1="57232" x2="44635" y2="57232"/>
                        <a14:foregroundMark x1="77897" y1="21773" x2="78541" y2="14463"/>
                        <a14:foregroundMark x1="74249" y1="12597" x2="57725" y2="8398"/>
                        <a14:foregroundMark x1="69957" y1="5754" x2="31974" y2="9020"/>
                        <a14:foregroundMark x1="32403" y1="9176" x2="32618" y2="19751"/>
                        <a14:foregroundMark x1="79614" y1="32659" x2="81116" y2="32348"/>
                        <a14:foregroundMark x1="79614" y1="36081" x2="79614" y2="37481"/>
                        <a14:foregroundMark x1="83691" y1="59098" x2="80687" y2="52100"/>
                        <a14:foregroundMark x1="80687" y1="52100" x2="80687" y2="521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357897" y="3263914"/>
            <a:ext cx="3254641" cy="4490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2838AF29-107B-3224-24E5-E6151D549E46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827" b="94343" l="2381" r="91775">
                        <a14:foregroundMark x1="31602" y1="8985" x2="63203" y2="9983"/>
                        <a14:foregroundMark x1="70130" y1="51248" x2="26623" y2="68386"/>
                        <a14:foregroundMark x1="21861" y1="63894" x2="22944" y2="78702"/>
                        <a14:foregroundMark x1="22944" y1="78702" x2="42857" y2="93178"/>
                        <a14:foregroundMark x1="42857" y1="93178" x2="80952" y2="94842"/>
                        <a14:foregroundMark x1="80952" y1="94842" x2="91991" y2="90349"/>
                        <a14:foregroundMark x1="91991" y1="90349" x2="91991" y2="90017"/>
                        <a14:foregroundMark x1="91991" y1="90017" x2="58442" y2="98835"/>
                        <a14:foregroundMark x1="58442" y1="98835" x2="22511" y2="99168"/>
                        <a14:foregroundMark x1="5042" y1="91015" x2="4329" y2="90682"/>
                        <a14:foregroundMark x1="15722" y1="95999" x2="5042" y2="91015"/>
                        <a14:foregroundMark x1="4329" y1="90682" x2="4264" y2="89850"/>
                        <a14:foregroundMark x1="17532" y1="89018" x2="75108" y2="94509"/>
                        <a14:foregroundMark x1="72727" y1="60067" x2="24459" y2="91181"/>
                        <a14:foregroundMark x1="24459" y1="91181" x2="24242" y2="91514"/>
                        <a14:foregroundMark x1="72727" y1="53078" x2="62338" y2="74210"/>
                        <a14:foregroundMark x1="68182" y1="56073" x2="49351" y2="75874"/>
                        <a14:foregroundMark x1="49351" y1="75874" x2="49351" y2="76206"/>
                        <a14:foregroundMark x1="33333" y1="5824" x2="61472" y2="3827"/>
                        <a14:foregroundMark x1="61472" y1="3827" x2="65584" y2="4160"/>
                        <a14:backgroundMark x1="3896" y1="58902" x2="1732" y2="88519"/>
                        <a14:backgroundMark x1="4545" y1="87521" x2="4545" y2="89850"/>
                        <a14:backgroundMark x1="4545" y1="91015" x2="4545" y2="91015"/>
                        <a14:backgroundMark x1="15152" y1="96506" x2="22511" y2="990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49386" y="-4685"/>
            <a:ext cx="822312" cy="1069718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3C895264-2B73-5BA9-5ED3-6CA957C3D5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08" b="94949" l="9923" r="89884">
                        <a14:foregroundMark x1="25709" y1="69014" x2="36018" y2="64546"/>
                        <a14:foregroundMark x1="25064" y1="38368" x2="56959" y2="40505"/>
                        <a14:foregroundMark x1="26031" y1="85284" x2="25387" y2="68771"/>
                        <a14:foregroundMark x1="25387" y1="68771" x2="25387" y2="67363"/>
                        <a14:foregroundMark x1="22552" y1="88101" x2="30735" y2="87421"/>
                        <a14:foregroundMark x1="30992" y1="87664" x2="37242" y2="87664"/>
                        <a14:foregroundMark x1="29768" y1="93055" x2="59472" y2="90481"/>
                        <a14:foregroundMark x1="31314" y1="42836" x2="40722" y2="47790"/>
                        <a14:foregroundMark x1="40722" y1="47790" x2="27126" y2="41379"/>
                        <a14:foregroundMark x1="27126" y1="41379" x2="26031" y2="34823"/>
                        <a14:foregroundMark x1="29446" y1="28946" x2="27577" y2="35551"/>
                        <a14:foregroundMark x1="27577" y1="33657" x2="27577" y2="34337"/>
                        <a14:foregroundMark x1="44137" y1="69500" x2="42590" y2="71831"/>
                        <a14:foregroundMark x1="61985" y1="69257" x2="65722" y2="50850"/>
                        <a14:foregroundMark x1="68235" y1="72802" x2="63853" y2="62166"/>
                        <a14:foregroundMark x1="66044" y1="66440" x2="67590" y2="66926"/>
                        <a14:foregroundMark x1="23840" y1="67606" x2="33505" y2="63380"/>
                        <a14:foregroundMark x1="34149" y1="94949" x2="58570" y2="92861"/>
                        <a14:foregroundMark x1="62951" y1="94026" x2="50064" y2="937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240" t="25285" r="28426" b="3575"/>
          <a:stretch>
            <a:fillRect/>
          </a:stretch>
        </p:blipFill>
        <p:spPr bwMode="auto">
          <a:xfrm rot="5400000">
            <a:off x="988939" y="3332668"/>
            <a:ext cx="2635594" cy="4577278"/>
          </a:xfrm>
          <a:prstGeom prst="rect">
            <a:avLst/>
          </a:prstGeom>
          <a:ln w="127000" cap="sq">
            <a:noFill/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7152204F-46A5-D01B-D926-A71F4E5DDF32}"/>
              </a:ext>
            </a:extLst>
          </p:cNvPr>
          <p:cNvSpPr txBox="1"/>
          <p:nvPr/>
        </p:nvSpPr>
        <p:spPr>
          <a:xfrm>
            <a:off x="2083968" y="-4685"/>
            <a:ext cx="540601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4000" kern="100" dirty="0">
                <a:solidFill>
                  <a:srgbClr val="FFAE72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Galileo</a:t>
            </a:r>
            <a:r>
              <a:rPr lang="it-IT" sz="4000" kern="100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 e la Chirurgia </a:t>
            </a:r>
            <a:endParaRPr lang="en-GB" sz="4000" dirty="0"/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AD1EC111-DFB4-C71D-6759-27B46279CD70}"/>
              </a:ext>
            </a:extLst>
          </p:cNvPr>
          <p:cNvSpPr txBox="1"/>
          <p:nvPr/>
        </p:nvSpPr>
        <p:spPr>
          <a:xfrm>
            <a:off x="2927341" y="3382331"/>
            <a:ext cx="3285811" cy="6420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it-IT" sz="3600" dirty="0">
                <a:solidFill>
                  <a:srgbClr val="FFFF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Laparoscopia: </a:t>
            </a:r>
            <a:endParaRPr lang="it-IT" sz="4000" dirty="0">
              <a:solidFill>
                <a:srgbClr val="FFFF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C643F892-1A79-0DB0-36E1-96A8621709EE}"/>
              </a:ext>
            </a:extLst>
          </p:cNvPr>
          <p:cNvSpPr txBox="1"/>
          <p:nvPr/>
        </p:nvSpPr>
        <p:spPr>
          <a:xfrm>
            <a:off x="5787100" y="4344631"/>
            <a:ext cx="375394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600" dirty="0">
                <a:solidFill>
                  <a:srgbClr val="FFFF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Studi controllati, </a:t>
            </a:r>
            <a:endParaRPr lang="en-GB" sz="2000" dirty="0">
              <a:solidFill>
                <a:srgbClr val="FFFF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6" descr="Bangkok, Thailand May 12, 2023. Galileo Galilei cartoon character  illustration Stock Vector Image &amp; Art - Alamy">
            <a:extLst>
              <a:ext uri="{FF2B5EF4-FFF2-40B4-BE49-F238E27FC236}">
                <a16:creationId xmlns:a16="http://schemas.microsoft.com/office/drawing/2014/main" id="{75E4B8EC-BF2A-879C-2D6F-D7391DD5D8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101" b="90000" l="825" r="98212">
                        <a14:foregroundMark x1="53370" y1="88345" x2="70289" y2="52014"/>
                        <a14:foregroundMark x1="74553" y1="52014" x2="78817" y2="67914"/>
                        <a14:foregroundMark x1="82256" y1="70144" x2="16919" y2="89209"/>
                        <a14:foregroundMark x1="22834" y1="86978" x2="70289" y2="89640"/>
                        <a14:foregroundMark x1="39752" y1="82086" x2="24072" y2="59137"/>
                        <a14:foregroundMark x1="24072" y1="59137" x2="25447" y2="46691"/>
                        <a14:foregroundMark x1="88996" y1="74173" x2="87345" y2="62158"/>
                        <a14:foregroundMark x1="83906" y1="60863" x2="98349" y2="74604"/>
                        <a14:foregroundMark x1="28748" y1="13453" x2="55021" y2="12086"/>
                        <a14:foregroundMark x1="62724" y1="9424" x2="15543" y2="22158"/>
                        <a14:foregroundMark x1="15543" y1="22158" x2="13618" y2="23165"/>
                        <a14:foregroundMark x1="25447" y1="10791" x2="9354" y2="26763"/>
                        <a14:foregroundMark x1="30536" y1="5468" x2="59285" y2="7266"/>
                        <a14:foregroundMark x1="33012" y1="4101" x2="56809" y2="8129"/>
                        <a14:foregroundMark x1="2476" y1="18777" x2="825" y2="25827"/>
                        <a14:foregroundMark x1="61898" y1="22734" x2="43191" y2="284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047" y="34816"/>
            <a:ext cx="611276" cy="116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92A6BA92-1D93-8C7B-0417-8C3561CDDBE3}"/>
              </a:ext>
            </a:extLst>
          </p:cNvPr>
          <p:cNvSpPr txBox="1"/>
          <p:nvPr/>
        </p:nvSpPr>
        <p:spPr>
          <a:xfrm>
            <a:off x="5453274" y="3556732"/>
            <a:ext cx="641233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dirty="0">
              <a:solidFill>
                <a:schemeClr val="bg1"/>
              </a:solidFill>
              <a:latin typeface="Old English Text MT" panose="03040902040508030806" pitchFamily="66" charset="0"/>
              <a:cs typeface="Helvetica" panose="020B0604020202020204" pitchFamily="34" charset="0"/>
            </a:endParaRPr>
          </a:p>
          <a:p>
            <a:r>
              <a:rPr lang="it-IT" sz="3200" dirty="0">
                <a:solidFill>
                  <a:srgbClr val="FFAE72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Certe dimostrazioni</a:t>
            </a:r>
            <a:endParaRPr lang="en-GB" dirty="0">
              <a:solidFill>
                <a:schemeClr val="bg1"/>
              </a:solidFill>
              <a:latin typeface="Old English Text MT" panose="03040902040508030806" pitchFamily="66" charset="0"/>
              <a:cs typeface="Helvetica" panose="020B0604020202020204" pitchFamily="34" charset="0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157BF597-ECD7-D085-8BF5-7293DBD76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73" y="-862647"/>
            <a:ext cx="1075377" cy="84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20D5E90C-E04F-20EA-D13A-BAD47A05F4F9}"/>
              </a:ext>
            </a:extLst>
          </p:cNvPr>
          <p:cNvSpPr txBox="1"/>
          <p:nvPr/>
        </p:nvSpPr>
        <p:spPr>
          <a:xfrm>
            <a:off x="3162625" y="542504"/>
            <a:ext cx="9144000" cy="12391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it-IT" sz="3600" kern="100" dirty="0">
                <a:solidFill>
                  <a:srgbClr val="00FEFF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Laparotomia: </a:t>
            </a:r>
            <a:endParaRPr lang="en-GB" sz="3600" kern="100" dirty="0">
              <a:solidFill>
                <a:srgbClr val="00FEFF"/>
              </a:solidFill>
              <a:effectLst/>
              <a:latin typeface="Helvetica" panose="020B0604020202020204" pitchFamily="34" charset="0"/>
              <a:ea typeface="Calibri" panose="020F0502020204030204" pitchFamily="34" charset="0"/>
              <a:cs typeface="Helvetica" panose="020B0604020202020204" pitchFamily="34" charset="0"/>
            </a:endParaRPr>
          </a:p>
          <a:p>
            <a:r>
              <a:rPr lang="it-IT" sz="3600" dirty="0">
                <a:solidFill>
                  <a:srgbClr val="FFFF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                   </a:t>
            </a:r>
          </a:p>
        </p:txBody>
      </p:sp>
      <p:pic>
        <p:nvPicPr>
          <p:cNvPr id="15" name="Picture 4" descr="Medicina e chirurgia in epoca medievale | ACCADEMIA FABIO SCOLARI">
            <a:extLst>
              <a:ext uri="{FF2B5EF4-FFF2-40B4-BE49-F238E27FC236}">
                <a16:creationId xmlns:a16="http://schemas.microsoft.com/office/drawing/2014/main" id="{889447C4-4073-89C4-8C9E-2391C5161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441" b="92308" l="3250" r="92500">
                        <a14:foregroundMark x1="17516" y1="23817" x2="17750" y2="55245"/>
                        <a14:foregroundMark x1="38000" y1="25524" x2="32000" y2="50000"/>
                        <a14:foregroundMark x1="32000" y1="50000" x2="31500" y2="50350"/>
                        <a14:foregroundMark x1="82000" y1="26224" x2="80750" y2="68182"/>
                        <a14:foregroundMark x1="83500" y1="81119" x2="12250" y2="74126"/>
                        <a14:foregroundMark x1="8500" y1="31818" x2="8500" y2="48252"/>
                        <a14:foregroundMark x1="7500" y1="33916" x2="3500" y2="73427"/>
                        <a14:foregroundMark x1="3750" y1="43007" x2="3250" y2="60490"/>
                        <a14:foregroundMark x1="4500" y1="84266" x2="66000" y2="88811"/>
                        <a14:foregroundMark x1="73750" y1="90559" x2="79500" y2="76923"/>
                        <a14:foregroundMark x1="85250" y1="61888" x2="88372" y2="86527"/>
                        <a14:foregroundMark x1="92250" y1="92308" x2="88943" y2="89005"/>
                        <a14:foregroundMark x1="85000" y1="13636" x2="84750" y2="23776"/>
                        <a14:foregroundMark x1="77500" y1="22028" x2="73750" y2="41259"/>
                        <a14:foregroundMark x1="73750" y1="41259" x2="74500" y2="44056"/>
                        <a14:foregroundMark x1="87000" y1="31119" x2="90750" y2="42657"/>
                        <a14:foregroundMark x1="92500" y1="40559" x2="88250" y2="29021"/>
                        <a14:foregroundMark x1="74000" y1="31818" x2="74500" y2="41958"/>
                        <a14:foregroundMark x1="71500" y1="34965" x2="72000" y2="39161"/>
                        <a14:foregroundMark x1="14750" y1="18881" x2="15250" y2="22378"/>
                        <a14:foregroundMark x1="16805" y1="15853" x2="15250" y2="19930"/>
                        <a14:foregroundMark x1="17117" y1="15035" x2="16861" y2="15706"/>
                        <a14:foregroundMark x1="17250" y1="14685" x2="17117" y2="15035"/>
                        <a14:foregroundMark x1="62750" y1="16084" x2="61250" y2="30420"/>
                        <a14:foregroundMark x1="63750" y1="21678" x2="63250" y2="26224"/>
                        <a14:foregroundMark x1="64500" y1="26224" x2="63000" y2="16434"/>
                        <a14:foregroundMark x1="63250" y1="16434" x2="63532" y2="17912"/>
                        <a14:foregroundMark x1="34250" y1="23427" x2="31250" y2="25175"/>
                        <a14:foregroundMark x1="31750" y1="24126" x2="27750" y2="46154"/>
                        <a14:foregroundMark x1="27750" y1="46154" x2="27750" y2="46154"/>
                        <a14:foregroundMark x1="27750" y1="38462" x2="28000" y2="46154"/>
                        <a14:foregroundMark x1="29500" y1="25524" x2="31250" y2="23077"/>
                        <a14:backgroundMark x1="20276" y1="19379" x2="22750" y2="22378"/>
                        <a14:backgroundMark x1="44250" y1="16434" x2="47250" y2="23776"/>
                        <a14:backgroundMark x1="69750" y1="33217" x2="71250" y2="22378"/>
                        <a14:backgroundMark x1="70670" y1="42804" x2="70571" y2="42337"/>
                        <a14:backgroundMark x1="71750" y1="47902" x2="71278" y2="45673"/>
                        <a14:backgroundMark x1="1000" y1="42308" x2="5500" y2="17832"/>
                        <a14:backgroundMark x1="13250" y1="16084" x2="15250" y2="14685"/>
                        <a14:backgroundMark x1="20750" y1="15035" x2="20750" y2="15035"/>
                        <a14:backgroundMark x1="22500" y1="39860" x2="23500" y2="26224"/>
                        <a14:backgroundMark x1="46750" y1="36713" x2="47250" y2="25874"/>
                        <a14:backgroundMark x1="62586" y1="14737" x2="63747" y2="16287"/>
                        <a14:backgroundMark x1="61500" y1="13287" x2="62138" y2="14138"/>
                        <a14:backgroundMark x1="20750" y1="13636" x2="22250" y2="18881"/>
                        <a14:backgroundMark x1="67500" y1="16434" x2="68250" y2="20280"/>
                        <a14:backgroundMark x1="54750" y1="17133" x2="54750" y2="17133"/>
                        <a14:backgroundMark x1="59750" y1="12587" x2="59750" y2="12587"/>
                        <a14:backgroundMark x1="84750" y1="86364" x2="84500" y2="97203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7" y="837355"/>
            <a:ext cx="3810000" cy="272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7A0BCD67-D010-27C4-AECA-C2B709CFC185}"/>
              </a:ext>
            </a:extLst>
          </p:cNvPr>
          <p:cNvSpPr txBox="1"/>
          <p:nvPr/>
        </p:nvSpPr>
        <p:spPr>
          <a:xfrm>
            <a:off x="-277558" y="2708847"/>
            <a:ext cx="9144000" cy="6420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buNone/>
            </a:pPr>
            <a:r>
              <a:rPr lang="it-IT" sz="3200" kern="100" dirty="0">
                <a:solidFill>
                  <a:srgbClr val="17FEFF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“Come si è sempre fatto</a:t>
            </a:r>
            <a:r>
              <a:rPr lang="it-IT" sz="2800" kern="100" dirty="0">
                <a:solidFill>
                  <a:srgbClr val="17FEFF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”</a:t>
            </a:r>
            <a:r>
              <a:rPr lang="it-IT" sz="3600" dirty="0">
                <a:solidFill>
                  <a:srgbClr val="17FEFF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                   </a:t>
            </a:r>
          </a:p>
        </p:txBody>
      </p:sp>
      <p:sp>
        <p:nvSpPr>
          <p:cNvPr id="17" name="Rettangolo 16">
            <a:extLst>
              <a:ext uri="{FF2B5EF4-FFF2-40B4-BE49-F238E27FC236}">
                <a16:creationId xmlns:a16="http://schemas.microsoft.com/office/drawing/2014/main" id="{5566201D-CA53-EE9F-A482-40913E5265A7}"/>
              </a:ext>
            </a:extLst>
          </p:cNvPr>
          <p:cNvSpPr/>
          <p:nvPr/>
        </p:nvSpPr>
        <p:spPr>
          <a:xfrm>
            <a:off x="2427024" y="4606241"/>
            <a:ext cx="2265264" cy="223287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D3E08911-0018-C626-9CFA-F35D855B5C50}"/>
              </a:ext>
            </a:extLst>
          </p:cNvPr>
          <p:cNvSpPr txBox="1"/>
          <p:nvPr/>
        </p:nvSpPr>
        <p:spPr>
          <a:xfrm>
            <a:off x="1939314" y="4313569"/>
            <a:ext cx="172469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600" dirty="0">
                <a:solidFill>
                  <a:srgbClr val="FFFF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Si può fare, </a:t>
            </a:r>
            <a:endParaRPr lang="en-GB" sz="2000" dirty="0">
              <a:solidFill>
                <a:srgbClr val="FFFF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9" name="Rettangolo 18">
            <a:extLst>
              <a:ext uri="{FF2B5EF4-FFF2-40B4-BE49-F238E27FC236}">
                <a16:creationId xmlns:a16="http://schemas.microsoft.com/office/drawing/2014/main" id="{3F5F2119-FB7B-1C09-9552-8E199CAEFD33}"/>
              </a:ext>
            </a:extLst>
          </p:cNvPr>
          <p:cNvSpPr/>
          <p:nvPr/>
        </p:nvSpPr>
        <p:spPr>
          <a:xfrm>
            <a:off x="6248911" y="5281694"/>
            <a:ext cx="1241069" cy="1350754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F7E26F06-7A2B-6048-CDDA-BB4CFC0E9353}"/>
              </a:ext>
            </a:extLst>
          </p:cNvPr>
          <p:cNvSpPr txBox="1"/>
          <p:nvPr/>
        </p:nvSpPr>
        <p:spPr>
          <a:xfrm>
            <a:off x="7289153" y="4254265"/>
            <a:ext cx="37539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dirty="0">
                <a:solidFill>
                  <a:srgbClr val="FFFF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Funziona</a:t>
            </a:r>
            <a:r>
              <a:rPr lang="it-IT" sz="2000" dirty="0">
                <a:solidFill>
                  <a:srgbClr val="FFFF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GB" sz="2000" dirty="0">
              <a:solidFill>
                <a:srgbClr val="FFFF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21" name="Picture 4" descr="Biography of Galileo Galilei | Simply Knowledge">
            <a:extLst>
              <a:ext uri="{FF2B5EF4-FFF2-40B4-BE49-F238E27FC236}">
                <a16:creationId xmlns:a16="http://schemas.microsoft.com/office/drawing/2014/main" id="{93486E4F-2430-A2AE-029C-C19E807F72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42493" b="86686" l="43894" r="80000">
                        <a14:foregroundMark x1="50619" y1="80737" x2="63540" y2="80737"/>
                        <a14:foregroundMark x1="63540" y1="80737" x2="65841" y2="80737"/>
                        <a14:foregroundMark x1="66372" y1="45609" x2="59469" y2="45326"/>
                        <a14:foregroundMark x1="58938" y1="47592" x2="58407" y2="55524"/>
                        <a14:foregroundMark x1="48319" y1="72521" x2="50619" y2="68839"/>
                        <a14:foregroundMark x1="48850" y1="68839" x2="43894" y2="78470"/>
                        <a14:foregroundMark x1="79646" y1="77054" x2="70088" y2="64306"/>
                        <a14:foregroundMark x1="80000" y1="80737" x2="46549" y2="80170"/>
                        <a14:foregroundMark x1="80000" y1="85269" x2="79115" y2="85269"/>
                        <a14:foregroundMark x1="45664" y1="86686" x2="45664" y2="86686"/>
                        <a14:foregroundMark x1="66195" y1="46176" x2="59115" y2="45609"/>
                        <a14:foregroundMark x1="63540" y1="42493" x2="61239" y2="461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255" t="38197" r="18610" b="20613"/>
          <a:stretch>
            <a:fillRect/>
          </a:stretch>
        </p:blipFill>
        <p:spPr bwMode="auto">
          <a:xfrm>
            <a:off x="3619772" y="3800145"/>
            <a:ext cx="1619243" cy="1186026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26718DEB-427E-31F4-E661-498FF8A69541}"/>
              </a:ext>
            </a:extLst>
          </p:cNvPr>
          <p:cNvSpPr txBox="1"/>
          <p:nvPr/>
        </p:nvSpPr>
        <p:spPr>
          <a:xfrm>
            <a:off x="2379801" y="4536935"/>
            <a:ext cx="30011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dirty="0">
                <a:solidFill>
                  <a:srgbClr val="FFFF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si fa</a:t>
            </a:r>
            <a:endParaRPr lang="en-GB" sz="2000" dirty="0">
              <a:solidFill>
                <a:srgbClr val="FFFF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CC448F89-6378-CFDE-C7A1-9CAB9655899A}"/>
              </a:ext>
            </a:extLst>
          </p:cNvPr>
          <p:cNvSpPr txBox="1"/>
          <p:nvPr/>
        </p:nvSpPr>
        <p:spPr>
          <a:xfrm>
            <a:off x="45357" y="3824906"/>
            <a:ext cx="641233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200" dirty="0">
                <a:solidFill>
                  <a:srgbClr val="FFAE72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Sensate esperienze</a:t>
            </a:r>
            <a:r>
              <a:rPr lang="it-IT" sz="2400" dirty="0">
                <a:solidFill>
                  <a:srgbClr val="FFAE72"/>
                </a:solidFill>
                <a:latin typeface="Old English Text MT" panose="03040902040508030806" pitchFamily="66" charset="0"/>
                <a:cs typeface="Helvetica" panose="020B0604020202020204" pitchFamily="34" charset="0"/>
              </a:rPr>
              <a:t>                                      </a:t>
            </a:r>
            <a:endParaRPr lang="it-IT" sz="3200" dirty="0">
              <a:solidFill>
                <a:schemeClr val="bg1"/>
              </a:solidFill>
              <a:latin typeface="Old English Text MT" panose="03040902040508030806" pitchFamily="66" charset="0"/>
              <a:cs typeface="Helvetica" panose="020B0604020202020204" pitchFamily="34" charset="0"/>
            </a:endParaRPr>
          </a:p>
          <a:p>
            <a:endParaRPr lang="en-GB" sz="1400" dirty="0">
              <a:solidFill>
                <a:schemeClr val="bg1"/>
              </a:solidFill>
              <a:latin typeface="Old English Text MT" panose="03040902040508030806" pitchFamily="66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76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9" grpId="0"/>
      <p:bldP spid="10" grpId="0"/>
      <p:bldP spid="7" grpId="0"/>
      <p:bldP spid="2" grpId="0"/>
      <p:bldP spid="16" grpId="0"/>
      <p:bldP spid="17" grpId="0" animBg="1"/>
      <p:bldP spid="4" grpId="0"/>
      <p:bldP spid="19" grpId="0" animBg="1"/>
      <p:bldP spid="20" grpId="0"/>
      <p:bldP spid="14" grpId="0"/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A97476-B0C4-1CC1-4DD7-CC8B42B6D5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corrimento orizzontale 6">
            <a:extLst>
              <a:ext uri="{FF2B5EF4-FFF2-40B4-BE49-F238E27FC236}">
                <a16:creationId xmlns:a16="http://schemas.microsoft.com/office/drawing/2014/main" id="{EBB83629-7044-7874-4242-943186147054}"/>
              </a:ext>
            </a:extLst>
          </p:cNvPr>
          <p:cNvSpPr/>
          <p:nvPr/>
        </p:nvSpPr>
        <p:spPr>
          <a:xfrm>
            <a:off x="2780251" y="579602"/>
            <a:ext cx="3740812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8148CF86-24E1-434E-B8D5-42B1385B8C36}"/>
              </a:ext>
            </a:extLst>
          </p:cNvPr>
          <p:cNvSpPr/>
          <p:nvPr/>
        </p:nvSpPr>
        <p:spPr>
          <a:xfrm>
            <a:off x="30590" y="1798935"/>
            <a:ext cx="9176075" cy="2639001"/>
          </a:xfrm>
          <a:prstGeom prst="rect">
            <a:avLst/>
          </a:prstGeom>
          <a:solidFill>
            <a:schemeClr val="tx1">
              <a:lumMod val="50000"/>
              <a:lumOff val="50000"/>
              <a:alpha val="5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6" descr="Bangkok, Thailand May 12, 2023. Galileo Galilei cartoon character  illustration Stock Vector Image &amp; Art - Alamy">
            <a:extLst>
              <a:ext uri="{FF2B5EF4-FFF2-40B4-BE49-F238E27FC236}">
                <a16:creationId xmlns:a16="http://schemas.microsoft.com/office/drawing/2014/main" id="{583D0B95-6D95-FB8B-1837-006465D733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101" b="90000" l="825" r="98212">
                        <a14:foregroundMark x1="53370" y1="88345" x2="70289" y2="52014"/>
                        <a14:foregroundMark x1="74553" y1="52014" x2="78817" y2="67914"/>
                        <a14:foregroundMark x1="82256" y1="70144" x2="16919" y2="89209"/>
                        <a14:foregroundMark x1="22834" y1="86978" x2="70289" y2="89640"/>
                        <a14:foregroundMark x1="39752" y1="82086" x2="24072" y2="59137"/>
                        <a14:foregroundMark x1="24072" y1="59137" x2="25447" y2="46691"/>
                        <a14:foregroundMark x1="88996" y1="74173" x2="87345" y2="62158"/>
                        <a14:foregroundMark x1="83906" y1="60863" x2="98349" y2="74604"/>
                        <a14:foregroundMark x1="28748" y1="13453" x2="55021" y2="12086"/>
                        <a14:foregroundMark x1="62724" y1="9424" x2="15543" y2="22158"/>
                        <a14:foregroundMark x1="15543" y1="22158" x2="13618" y2="23165"/>
                        <a14:foregroundMark x1="25447" y1="10791" x2="9354" y2="26763"/>
                        <a14:foregroundMark x1="30536" y1="5468" x2="59285" y2="7266"/>
                        <a14:foregroundMark x1="33012" y1="4101" x2="56809" y2="8129"/>
                        <a14:foregroundMark x1="2476" y1="18777" x2="825" y2="25827"/>
                        <a14:foregroundMark x1="61898" y1="22734" x2="43191" y2="284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35" y="117677"/>
            <a:ext cx="855985" cy="1636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65238E87-38E3-A27B-9A60-BE4459598AE6}"/>
              </a:ext>
            </a:extLst>
          </p:cNvPr>
          <p:cNvSpPr txBox="1"/>
          <p:nvPr/>
        </p:nvSpPr>
        <p:spPr>
          <a:xfrm>
            <a:off x="1959428" y="0"/>
            <a:ext cx="52196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800" dirty="0">
                <a:solidFill>
                  <a:srgbClr val="FFAE72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Galileo</a:t>
            </a:r>
            <a:r>
              <a:rPr lang="it-IT" sz="4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ed i </a:t>
            </a:r>
            <a:r>
              <a:rPr lang="it-IT" sz="4800" dirty="0">
                <a:solidFill>
                  <a:srgbClr val="2CDFF4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Robot</a:t>
            </a:r>
            <a:endParaRPr lang="en-GB" sz="4800" dirty="0">
              <a:solidFill>
                <a:srgbClr val="2CDFF4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01D25B23-478E-CFB8-642B-D6DAEF949AF9}"/>
              </a:ext>
            </a:extLst>
          </p:cNvPr>
          <p:cNvSpPr txBox="1"/>
          <p:nvPr/>
        </p:nvSpPr>
        <p:spPr>
          <a:xfrm>
            <a:off x="2814129" y="769238"/>
            <a:ext cx="660774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«Misura ciò che è misurabile, </a:t>
            </a:r>
          </a:p>
          <a:p>
            <a:r>
              <a:rPr lang="it-IT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 rendi misurabile ciò che non lo è»</a:t>
            </a:r>
            <a:endParaRPr lang="en-GB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373A16ED-B3F9-E2A2-AB53-4D01F458F201}"/>
              </a:ext>
            </a:extLst>
          </p:cNvPr>
          <p:cNvSpPr txBox="1"/>
          <p:nvPr/>
        </p:nvSpPr>
        <p:spPr>
          <a:xfrm>
            <a:off x="1938832" y="1891594"/>
            <a:ext cx="435385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dirty="0">
                <a:solidFill>
                  <a:srgbClr val="2CDFF4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-Sensori e bracci robotici</a:t>
            </a:r>
          </a:p>
          <a:p>
            <a:r>
              <a:rPr lang="it-IT" sz="2400" dirty="0">
                <a:solidFill>
                  <a:srgbClr val="2CDFF4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it-IT" sz="2400" dirty="0">
                <a:solidFill>
                  <a:srgbClr val="2CDFF4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calibr</a:t>
            </a:r>
            <a:r>
              <a:rPr lang="it-IT" sz="2400" dirty="0">
                <a:solidFill>
                  <a:srgbClr val="2CDFF4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ano ogni movimento e </a:t>
            </a:r>
          </a:p>
        </p:txBody>
      </p:sp>
      <p:pic>
        <p:nvPicPr>
          <p:cNvPr id="14" name="Picture 2" descr="How to Draw a Robot - A Guide to Creating Robotic Characters">
            <a:extLst>
              <a:ext uri="{FF2B5EF4-FFF2-40B4-BE49-F238E27FC236}">
                <a16:creationId xmlns:a16="http://schemas.microsoft.com/office/drawing/2014/main" id="{65B6BB3B-D5EE-3094-9B32-E79ED00796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594" b="91863" l="9906" r="89858">
                        <a14:foregroundMark x1="45991" y1="16981" x2="56486" y2="51769"/>
                        <a14:foregroundMark x1="56486" y1="51769" x2="56486" y2="70165"/>
                        <a14:foregroundMark x1="35495" y1="30542" x2="63090" y2="30542"/>
                        <a14:foregroundMark x1="71462" y1="43042" x2="71226" y2="27123"/>
                        <a14:foregroundMark x1="71226" y1="27123" x2="60142" y2="16274"/>
                        <a14:foregroundMark x1="60142" y1="16274" x2="38561" y2="17807"/>
                        <a14:foregroundMark x1="35259" y1="20283" x2="33019" y2="31958"/>
                        <a14:foregroundMark x1="33019" y1="31958" x2="42689" y2="43514"/>
                        <a14:foregroundMark x1="42689" y1="43514" x2="47642" y2="43514"/>
                        <a14:foregroundMark x1="47877" y1="60731" x2="49292" y2="63443"/>
                        <a14:foregroundMark x1="54835" y1="48231" x2="43396" y2="51651"/>
                        <a14:foregroundMark x1="43396" y1="51651" x2="38325" y2="65684"/>
                        <a14:foregroundMark x1="38325" y1="65684" x2="38561" y2="67925"/>
                        <a14:foregroundMark x1="39033" y1="68160" x2="62854" y2="72288"/>
                        <a14:foregroundMark x1="84670" y1="74528" x2="82193" y2="67099"/>
                        <a14:foregroundMark x1="59788" y1="88679" x2="62028" y2="89151"/>
                        <a14:foregroundMark x1="41863" y1="91981" x2="44104" y2="88090"/>
                        <a14:foregroundMark x1="51297" y1="54363" x2="51297" y2="48585"/>
                        <a14:foregroundMark x1="51769" y1="48231" x2="39858" y2="52358"/>
                        <a14:foregroundMark x1="39858" y1="52358" x2="39858" y2="52358"/>
                        <a14:foregroundMark x1="26297" y1="30307" x2="28892" y2="35024"/>
                        <a14:foregroundMark x1="37736" y1="53538" x2="37736" y2="53538"/>
                        <a14:foregroundMark x1="45401" y1="61792" x2="45401" y2="61792"/>
                        <a14:foregroundMark x1="51533" y1="2594" x2="51533" y2="2594"/>
                        <a14:foregroundMark x1="37146" y1="56604" x2="37146" y2="56604"/>
                        <a14:foregroundMark x1="77830" y1="32783" x2="77830" y2="32783"/>
                        <a14:foregroundMark x1="64858" y1="31604" x2="64858" y2="31604"/>
                        <a14:foregroundMark x1="61439" y1="34198" x2="61439" y2="34198"/>
                        <a14:foregroundMark x1="59316" y1="33844" x2="62618" y2="33844"/>
                        <a14:foregroundMark x1="58962" y1="91745" x2="65330" y2="913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362" y="-110875"/>
            <a:ext cx="1981391" cy="1981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Quality Over Quantity Symbol Turned Cubes Stock Photo 1920995063 |  Shutterstock">
            <a:extLst>
              <a:ext uri="{FF2B5EF4-FFF2-40B4-BE49-F238E27FC236}">
                <a16:creationId xmlns:a16="http://schemas.microsoft.com/office/drawing/2014/main" id="{0DDFBBAC-7260-9904-FC50-AA9B692811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982" b="38719"/>
          <a:stretch>
            <a:fillRect/>
          </a:stretch>
        </p:blipFill>
        <p:spPr bwMode="auto">
          <a:xfrm>
            <a:off x="2354500" y="5001871"/>
            <a:ext cx="4530572" cy="1283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lassificazione dei sensori tattili: Sensore tattile piezoresistivo -  Conoscenza - ShenZhen OSENON Technology Co., Ltd">
            <a:extLst>
              <a:ext uri="{FF2B5EF4-FFF2-40B4-BE49-F238E27FC236}">
                <a16:creationId xmlns:a16="http://schemas.microsoft.com/office/drawing/2014/main" id="{42C62EA4-A991-86E9-D7BB-4C7AADA513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6500" b="99500" l="7667" r="90000">
                        <a14:foregroundMark x1="18333" y1="94000" x2="35667" y2="87750"/>
                        <a14:foregroundMark x1="35667" y1="87750" x2="40500" y2="82250"/>
                        <a14:foregroundMark x1="38667" y1="6500" x2="38667" y2="14250"/>
                        <a14:foregroundMark x1="15833" y1="10000" x2="15833" y2="10000"/>
                        <a14:foregroundMark x1="25000" y1="28750" x2="30000" y2="16750"/>
                        <a14:foregroundMark x1="16667" y1="9000" x2="11500" y2="12000"/>
                        <a14:foregroundMark x1="11000" y1="18500" x2="10833" y2="40000"/>
                        <a14:foregroundMark x1="11500" y1="98250" x2="30500" y2="99500"/>
                        <a14:foregroundMark x1="59667" y1="29750" x2="49000" y2="22250"/>
                        <a14:foregroundMark x1="49000" y1="22250" x2="41167" y2="21500"/>
                        <a14:foregroundMark x1="32500" y1="24250" x2="31167" y2="22500"/>
                        <a14:foregroundMark x1="9500" y1="18750" x2="9167" y2="20750"/>
                        <a14:foregroundMark x1="11333" y1="13750" x2="7667" y2="22250"/>
                        <a14:foregroundMark x1="47500" y1="82250" x2="54000" y2="86250"/>
                        <a14:backgroundMark x1="56667" y1="78000" x2="50333" y2="71750"/>
                        <a14:backgroundMark x1="20000" y1="15250" x2="20000" y2="22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65699"/>
            <a:ext cx="2851317" cy="1900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Il senso del tatto dei robot - Focus.it">
            <a:extLst>
              <a:ext uri="{FF2B5EF4-FFF2-40B4-BE49-F238E27FC236}">
                <a16:creationId xmlns:a16="http://schemas.microsoft.com/office/drawing/2014/main" id="{C5766636-D522-FFB9-B27A-9841044B61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809" b="98992" l="1167" r="99667">
                        <a14:foregroundMark x1="35500" y1="8312" x2="21833" y2="23426"/>
                        <a14:foregroundMark x1="21833" y1="23426" x2="21667" y2="23929"/>
                        <a14:foregroundMark x1="11167" y1="43073" x2="1333" y2="72040"/>
                        <a14:foregroundMark x1="1333" y1="72040" x2="1333" y2="72292"/>
                        <a14:foregroundMark x1="5333" y1="91436" x2="11500" y2="96977"/>
                        <a14:foregroundMark x1="43333" y1="50378" x2="60282" y2="50622"/>
                        <a14:foregroundMark x1="50333" y1="50630" x2="37833" y2="55164"/>
                        <a14:foregroundMark x1="37833" y1="55164" x2="37833" y2="55164"/>
                        <a14:foregroundMark x1="37667" y1="54660" x2="37667" y2="54660"/>
                        <a14:foregroundMark x1="31833" y1="28715" x2="25000" y2="30479"/>
                        <a14:foregroundMark x1="36000" y1="25693" x2="32667" y2="29975"/>
                        <a14:foregroundMark x1="22333" y1="20655" x2="22333" y2="18136"/>
                        <a14:foregroundMark x1="17833" y1="32997" x2="3167" y2="63224"/>
                        <a14:foregroundMark x1="3167" y1="63224" x2="3167" y2="63224"/>
                        <a14:foregroundMark x1="7500" y1="59950" x2="19667" y2="44081"/>
                        <a14:foregroundMark x1="19667" y1="44081" x2="20000" y2="43073"/>
                        <a14:foregroundMark x1="25167" y1="42821" x2="18833" y2="55668"/>
                        <a14:foregroundMark x1="18833" y1="55668" x2="18833" y2="55919"/>
                        <a14:foregroundMark x1="1500" y1="79849" x2="13000" y2="89169"/>
                        <a14:foregroundMark x1="4833" y1="93955" x2="4833" y2="93955"/>
                        <a14:foregroundMark x1="68500" y1="18892" x2="87333" y2="40554"/>
                        <a14:foregroundMark x1="87333" y1="40554" x2="89833" y2="45844"/>
                        <a14:foregroundMark x1="89500" y1="52897" x2="87000" y2="68262"/>
                        <a14:foregroundMark x1="87000" y1="68262" x2="83667" y2="76574"/>
                        <a14:foregroundMark x1="92500" y1="60957" x2="95000" y2="85390"/>
                        <a14:foregroundMark x1="91333" y1="93955" x2="99167" y2="76071"/>
                        <a14:foregroundMark x1="99167" y1="76071" x2="99667" y2="73048"/>
                        <a14:foregroundMark x1="95333" y1="88413" x2="87500" y2="98992"/>
                        <a14:foregroundMark x1="96333" y1="98237" x2="96333" y2="89421"/>
                        <a14:foregroundMark x1="99333" y1="89924" x2="96500" y2="80101"/>
                        <a14:foregroundMark x1="73500" y1="85390" x2="74000" y2="86902"/>
                        <a14:foregroundMark x1="2667" y1="82620" x2="8500" y2="93199"/>
                        <a14:foregroundMark x1="2333" y1="85139" x2="2667" y2="95970"/>
                        <a14:backgroundMark x1="46333" y1="58942" x2="46000" y2="65239"/>
                        <a14:backgroundMark x1="31167" y1="56927" x2="30333" y2="52393"/>
                        <a14:backgroundMark x1="28000" y1="72544" x2="24000" y2="81360"/>
                        <a14:backgroundMark x1="41167" y1="41310" x2="45667" y2="40806"/>
                        <a14:backgroundMark x1="62167" y1="48866" x2="70667" y2="67003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408" y="2324522"/>
            <a:ext cx="2937002" cy="1943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0149C72C-0FE9-A68C-267A-B785C97B41E2}"/>
              </a:ext>
            </a:extLst>
          </p:cNvPr>
          <p:cNvSpPr txBox="1"/>
          <p:nvPr/>
        </p:nvSpPr>
        <p:spPr>
          <a:xfrm>
            <a:off x="3149599" y="2809899"/>
            <a:ext cx="354109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dirty="0">
                <a:solidFill>
                  <a:srgbClr val="2CDFF4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-Permettono di ripetere</a:t>
            </a:r>
          </a:p>
          <a:p>
            <a:r>
              <a:rPr lang="it-IT" sz="2400" dirty="0">
                <a:solidFill>
                  <a:srgbClr val="2CDFF4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operazioni con </a:t>
            </a:r>
          </a:p>
          <a:p>
            <a:r>
              <a:rPr lang="it-IT" sz="2400" dirty="0">
                <a:solidFill>
                  <a:srgbClr val="2CDFF4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identica precisione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8CEB4128-F841-6FF6-801A-A7F8526153A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86" t="57016" r="50000" b="27311"/>
          <a:stretch>
            <a:fillRect/>
          </a:stretch>
        </p:blipFill>
        <p:spPr>
          <a:xfrm>
            <a:off x="3253165" y="5210342"/>
            <a:ext cx="2899954" cy="1074860"/>
          </a:xfrm>
          <a:prstGeom prst="rect">
            <a:avLst/>
          </a:prstGeom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1DA5928E-CD20-0A0E-25B0-EBFE4C4CB3D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46" t="53714" r="14821" b="29846"/>
          <a:stretch>
            <a:fillRect/>
          </a:stretch>
        </p:blipFill>
        <p:spPr>
          <a:xfrm>
            <a:off x="3362022" y="5156412"/>
            <a:ext cx="2682240" cy="1127430"/>
          </a:xfrm>
          <a:prstGeom prst="rect">
            <a:avLst/>
          </a:prstGeom>
        </p:spPr>
      </p:pic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0AFECCC0-5EEE-20BD-3108-531522901EA0}"/>
              </a:ext>
            </a:extLst>
          </p:cNvPr>
          <p:cNvSpPr txBox="1"/>
          <p:nvPr/>
        </p:nvSpPr>
        <p:spPr>
          <a:xfrm>
            <a:off x="5438356" y="5367983"/>
            <a:ext cx="411705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600" dirty="0">
                <a:solidFill>
                  <a:srgbClr val="FFC97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QUANTITATIVO 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6930FD2A-70DC-360B-6ED2-FF30008BA046}"/>
              </a:ext>
            </a:extLst>
          </p:cNvPr>
          <p:cNvSpPr txBox="1"/>
          <p:nvPr/>
        </p:nvSpPr>
        <p:spPr>
          <a:xfrm>
            <a:off x="3867016" y="4736629"/>
            <a:ext cx="16722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solidFill>
                  <a:srgbClr val="FFC96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diventa</a:t>
            </a:r>
            <a:endParaRPr lang="en-GB" sz="3600" dirty="0">
              <a:solidFill>
                <a:srgbClr val="FFC96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B971658-F51F-4DF1-0B2F-AEFC6A488168}"/>
              </a:ext>
            </a:extLst>
          </p:cNvPr>
          <p:cNvSpPr txBox="1"/>
          <p:nvPr/>
        </p:nvSpPr>
        <p:spPr>
          <a:xfrm>
            <a:off x="-587525" y="5354697"/>
            <a:ext cx="46518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600" dirty="0">
                <a:solidFill>
                  <a:srgbClr val="FFC97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IL </a:t>
            </a:r>
            <a:r>
              <a:rPr lang="it-IT" sz="3600" dirty="0">
                <a:solidFill>
                  <a:srgbClr val="FFC97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QUALITATIVO</a:t>
            </a:r>
            <a:endParaRPr lang="it-IT" sz="3600" dirty="0">
              <a:solidFill>
                <a:srgbClr val="FFC971"/>
              </a:solidFill>
              <a:effectLst/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198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3" grpId="0" animBg="1"/>
      <p:bldP spid="4" grpId="0"/>
      <p:bldP spid="6" grpId="0"/>
      <p:bldP spid="19" grpId="0"/>
      <p:bldP spid="20" grpId="0"/>
      <p:bldP spid="16" grpId="0"/>
      <p:bldP spid="15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corrimento orizzontale 4">
            <a:extLst>
              <a:ext uri="{FF2B5EF4-FFF2-40B4-BE49-F238E27FC236}">
                <a16:creationId xmlns:a16="http://schemas.microsoft.com/office/drawing/2014/main" id="{C5077D2D-BE90-EEA6-C892-28A9CBB5F795}"/>
              </a:ext>
            </a:extLst>
          </p:cNvPr>
          <p:cNvSpPr/>
          <p:nvPr/>
        </p:nvSpPr>
        <p:spPr>
          <a:xfrm>
            <a:off x="2721259" y="579602"/>
            <a:ext cx="3740812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bg1"/>
              </a:solidFill>
            </a:endParaRPr>
          </a:p>
        </p:txBody>
      </p:sp>
      <p:pic>
        <p:nvPicPr>
          <p:cNvPr id="3" name="Picture 6" descr="Bangkok, Thailand May 12, 2023. Galileo Galilei cartoon character  illustration Stock Vector Image &amp; Art - Alamy">
            <a:extLst>
              <a:ext uri="{FF2B5EF4-FFF2-40B4-BE49-F238E27FC236}">
                <a16:creationId xmlns:a16="http://schemas.microsoft.com/office/drawing/2014/main" id="{9531E69A-420B-8B8C-7C5C-B94C6176E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101" b="90000" l="825" r="98212">
                        <a14:foregroundMark x1="53370" y1="88345" x2="70289" y2="52014"/>
                        <a14:foregroundMark x1="74553" y1="52014" x2="78817" y2="67914"/>
                        <a14:foregroundMark x1="82256" y1="70144" x2="16919" y2="89209"/>
                        <a14:foregroundMark x1="22834" y1="86978" x2="70289" y2="89640"/>
                        <a14:foregroundMark x1="39752" y1="82086" x2="24072" y2="59137"/>
                        <a14:foregroundMark x1="24072" y1="59137" x2="25447" y2="46691"/>
                        <a14:foregroundMark x1="88996" y1="74173" x2="87345" y2="62158"/>
                        <a14:foregroundMark x1="83906" y1="60863" x2="98349" y2="74604"/>
                        <a14:foregroundMark x1="28748" y1="13453" x2="55021" y2="12086"/>
                        <a14:foregroundMark x1="62724" y1="9424" x2="15543" y2="22158"/>
                        <a14:foregroundMark x1="15543" y1="22158" x2="13618" y2="23165"/>
                        <a14:foregroundMark x1="25447" y1="10791" x2="9354" y2="26763"/>
                        <a14:foregroundMark x1="30536" y1="5468" x2="59285" y2="7266"/>
                        <a14:foregroundMark x1="33012" y1="4101" x2="56809" y2="8129"/>
                        <a14:foregroundMark x1="2476" y1="18777" x2="825" y2="25827"/>
                        <a14:foregroundMark x1="61898" y1="22734" x2="43191" y2="284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62" y="33698"/>
            <a:ext cx="953573" cy="182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The Impact of Artificial Intelligence (AI) on Business | IT Chronicles">
            <a:extLst>
              <a:ext uri="{FF2B5EF4-FFF2-40B4-BE49-F238E27FC236}">
                <a16:creationId xmlns:a16="http://schemas.microsoft.com/office/drawing/2014/main" id="{CBF1F013-31B1-32DB-5C6F-205C8E74C5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653" b="98875" l="10000" r="90000">
                        <a14:foregroundMark x1="51250" y1="94845" x2="49000" y2="82287"/>
                        <a14:foregroundMark x1="45125" y1="94002" x2="43188" y2="98969"/>
                        <a14:foregroundMark x1="29500" y1="41331" x2="34813" y2="78538"/>
                        <a14:foregroundMark x1="35512" y1="14821" x2="59062" y2="13402"/>
                        <a14:foregroundMark x1="59062" y1="13402" x2="66563" y2="21275"/>
                        <a14:foregroundMark x1="70473" y1="53712" x2="67438" y2="61856"/>
                        <a14:foregroundMark x1="74742" y1="42258" x2="73915" y2="44476"/>
                        <a14:foregroundMark x1="76625" y1="37207" x2="76407" y2="37793"/>
                        <a14:foregroundMark x1="71875" y1="46767" x2="59062" y2="78913"/>
                        <a14:foregroundMark x1="62938" y1="81912" x2="70889" y2="51750"/>
                        <a14:foregroundMark x1="35483" y1="15756" x2="26313" y2="41518"/>
                        <a14:foregroundMark x1="36188" y1="13777" x2="35711" y2="15117"/>
                        <a14:foregroundMark x1="26313" y1="41518" x2="30625" y2="61856"/>
                        <a14:foregroundMark x1="49875" y1="9653" x2="48750" y2="10028"/>
                        <a14:foregroundMark x1="23053" y1="35302" x2="22063" y2="36457"/>
                        <a14:foregroundMark x1="44000" y1="10872" x2="23697" y2="34551"/>
                        <a14:foregroundMark x1="18302" y1="46170" x2="17745" y2="47609"/>
                        <a14:foregroundMark x1="22063" y1="36457" x2="21125" y2="38880"/>
                        <a14:foregroundMark x1="28438" y1="44705" x2="35688" y2="65979"/>
                        <a14:foregroundMark x1="58500" y1="82287" x2="67563" y2="63730"/>
                        <a14:foregroundMark x1="71019" y1="61671" x2="72125" y2="61012"/>
                        <a14:foregroundMark x1="67563" y1="63730" x2="68466" y2="63192"/>
                        <a14:foregroundMark x1="24813" y1="48454" x2="32750" y2="73477"/>
                        <a14:foregroundMark x1="32750" y1="73477" x2="34250" y2="75164"/>
                        <a14:foregroundMark x1="30972" y1="20174" x2="29000" y2="22587"/>
                        <a14:foregroundMark x1="65750" y1="25023" x2="70750" y2="44236"/>
                        <a14:foregroundMark x1="24500" y1="44705" x2="24500" y2="44705"/>
                        <a14:backgroundMark x1="73563" y1="21743" x2="76688" y2="50141"/>
                        <a14:backgroundMark x1="76688" y1="50141" x2="75750" y2="58107"/>
                        <a14:backgroundMark x1="71875" y1="28022" x2="73000" y2="47048"/>
                        <a14:backgroundMark x1="73000" y1="47048" x2="68813" y2="66823"/>
                        <a14:backgroundMark x1="23375" y1="19213" x2="17438" y2="39925"/>
                        <a14:backgroundMark x1="17438" y1="39925" x2="15875" y2="55576"/>
                        <a14:backgroundMark x1="23375" y1="69353" x2="23375" y2="23430"/>
                        <a14:backgroundMark x1="19500" y1="37207" x2="18688" y2="39644"/>
                        <a14:backgroundMark x1="20063" y1="33458" x2="20063" y2="40956"/>
                        <a14:backgroundMark x1="20063" y1="39269" x2="18938" y2="46392"/>
                        <a14:backgroundMark x1="35125" y1="14246" x2="24500" y2="246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518" y="-195086"/>
            <a:ext cx="2778918" cy="185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L'UE finanzia l'adozione dell'IA, elabora piani di preparazione e pubblica linee guida etiche. Ma l'uso degli strumenti di IA resta disomogeneo e talvolta tabù">
            <a:extLst>
              <a:ext uri="{FF2B5EF4-FFF2-40B4-BE49-F238E27FC236}">
                <a16:creationId xmlns:a16="http://schemas.microsoft.com/office/drawing/2014/main" id="{A9EF569B-0CBE-5193-9CBE-4CDE8716E1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4491" b="77778" l="1823" r="89974">
                        <a14:foregroundMark x1="6836" y1="73727" x2="39779" y2="67361"/>
                        <a14:foregroundMark x1="63542" y1="67940" x2="90039" y2="69792"/>
                        <a14:foregroundMark x1="56576" y1="68750" x2="67253" y2="73495"/>
                        <a14:foregroundMark x1="12956" y1="77083" x2="43685" y2="70949"/>
                        <a14:foregroundMark x1="60221" y1="43287" x2="57552" y2="39931"/>
                        <a14:foregroundMark x1="39648" y1="45833" x2="44987" y2="37963"/>
                        <a14:foregroundMark x1="44987" y1="37963" x2="51497" y2="34491"/>
                        <a14:foregroundMark x1="51497" y1="34491" x2="56641" y2="37384"/>
                        <a14:foregroundMark x1="56641" y1="37384" x2="57552" y2="38773"/>
                        <a14:foregroundMark x1="46419" y1="35185" x2="51628" y2="34838"/>
                        <a14:foregroundMark x1="51628" y1="34838" x2="56706" y2="38310"/>
                        <a14:foregroundMark x1="56706" y1="38310" x2="61719" y2="49074"/>
                        <a14:foregroundMark x1="61719" y1="49074" x2="59505" y2="41551"/>
                        <a14:foregroundMark x1="59635" y1="74653" x2="68164" y2="75116"/>
                        <a14:foregroundMark x1="68164" y1="75116" x2="84766" y2="73264"/>
                        <a14:foregroundMark x1="84766" y1="73264" x2="84961" y2="73032"/>
                        <a14:foregroundMark x1="87044" y1="75000" x2="75586" y2="77778"/>
                        <a14:foregroundMark x1="8919" y1="75231" x2="21419" y2="76968"/>
                        <a14:foregroundMark x1="21419" y1="76968" x2="26823" y2="76620"/>
                        <a14:foregroundMark x1="26823" y1="76620" x2="27148" y2="76620"/>
                        <a14:foregroundMark x1="3190" y1="73843" x2="5990" y2="76968"/>
                        <a14:foregroundMark x1="1823" y1="77199" x2="3776" y2="76042"/>
                        <a14:backgroundMark x1="22266" y1="47801" x2="1432" y2="62153"/>
                        <a14:backgroundMark x1="260" y1="67940" x2="7487" y2="655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9664" b="21313"/>
          <a:stretch>
            <a:fillRect/>
          </a:stretch>
        </p:blipFill>
        <p:spPr bwMode="auto">
          <a:xfrm>
            <a:off x="439741" y="1826825"/>
            <a:ext cx="9171709" cy="2034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67FE32E9-C9A0-DE4B-D56C-9F6A7D5F72FC}"/>
              </a:ext>
            </a:extLst>
          </p:cNvPr>
          <p:cNvSpPr txBox="1"/>
          <p:nvPr/>
        </p:nvSpPr>
        <p:spPr>
          <a:xfrm>
            <a:off x="168775" y="2094573"/>
            <a:ext cx="7935337" cy="6420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en-GB" sz="36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L’</a:t>
            </a:r>
            <a:r>
              <a:rPr lang="en-GB" sz="3600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I.A.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-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usa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modelli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matematici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3074B819-6473-4C94-F664-C1C9C0540401}"/>
              </a:ext>
            </a:extLst>
          </p:cNvPr>
          <p:cNvSpPr txBox="1"/>
          <p:nvPr/>
        </p:nvSpPr>
        <p:spPr>
          <a:xfrm>
            <a:off x="5191172" y="4335468"/>
            <a:ext cx="3781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Certe dimostrazioni</a:t>
            </a:r>
            <a:endParaRPr lang="en-GB" sz="3600" dirty="0">
              <a:solidFill>
                <a:srgbClr val="FFAE7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ld English Text MT" panose="03040902040508030806" pitchFamily="66" charset="0"/>
              <a:cs typeface="Helvetica" panose="020B0604020202020204" pitchFamily="34" charset="0"/>
            </a:endParaRPr>
          </a:p>
        </p:txBody>
      </p:sp>
      <p:sp>
        <p:nvSpPr>
          <p:cNvPr id="18" name="AutoShape 2" descr="Storia dell’IA">
            <a:extLst>
              <a:ext uri="{FF2B5EF4-FFF2-40B4-BE49-F238E27FC236}">
                <a16:creationId xmlns:a16="http://schemas.microsoft.com/office/drawing/2014/main" id="{097DDD65-11E4-347F-A107-77384786776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4" descr="How AI Works | Junior Cycle Lesson | Coding Ireland">
            <a:extLst>
              <a:ext uri="{FF2B5EF4-FFF2-40B4-BE49-F238E27FC236}">
                <a16:creationId xmlns:a16="http://schemas.microsoft.com/office/drawing/2014/main" id="{5CDB3AA8-8465-19AE-37B6-D32E4A7BED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8809" b="96191" l="684" r="47754">
                        <a14:foregroundMark x1="25391" y1="45801" x2="33008" y2="49316"/>
                        <a14:foregroundMark x1="24219" y1="45801" x2="24219" y2="45801"/>
                        <a14:foregroundMark x1="25391" y1="40527" x2="17773" y2="53418"/>
                        <a14:foregroundMark x1="28906" y1="47559" x2="22461" y2="49902"/>
                        <a14:foregroundMark x1="23047" y1="46387" x2="33594" y2="45215"/>
                        <a14:foregroundMark x1="28906" y1="53418" x2="25391" y2="61035"/>
                        <a14:foregroundMark x1="28906" y1="49902" x2="24219" y2="60449"/>
                        <a14:foregroundMark x1="3027" y1="65234" x2="5957" y2="61621"/>
                        <a14:foregroundMark x1="1855" y1="74023" x2="20117" y2="90430"/>
                        <a14:foregroundMark x1="10645" y1="91602" x2="38867" y2="95117"/>
                        <a14:foregroundMark x1="40625" y1="58691" x2="19531" y2="84570"/>
                        <a14:foregroundMark x1="24219" y1="54004" x2="18945" y2="81055"/>
                        <a14:foregroundMark x1="28320" y1="37012" x2="35938" y2="41113"/>
                        <a14:foregroundMark x1="36523" y1="40527" x2="27734" y2="38184"/>
                        <a14:foregroundMark x1="27148" y1="38184" x2="37109" y2="42871"/>
                        <a14:foregroundMark x1="35352" y1="48145" x2="30664" y2="54004"/>
                        <a14:foregroundMark x1="17773" y1="35254" x2="21289" y2="53418"/>
                        <a14:foregroundMark x1="14844" y1="40527" x2="11328" y2="47559"/>
                        <a14:foregroundMark x1="17188" y1="39941" x2="15430" y2="50488"/>
                        <a14:foregroundMark x1="37695" y1="65234" x2="14844" y2="55762"/>
                        <a14:foregroundMark x1="16016" y1="55762" x2="20117" y2="79297"/>
                        <a14:foregroundMark x1="4785" y1="73438" x2="29688" y2="88477"/>
                        <a14:foregroundMark x1="29688" y1="88477" x2="36523" y2="89844"/>
                        <a14:foregroundMark x1="38281" y1="82227" x2="24219" y2="89844"/>
                        <a14:foregroundMark x1="33594" y1="85156" x2="20703" y2="64063"/>
                        <a14:foregroundMark x1="20703" y1="64063" x2="29492" y2="90430"/>
                        <a14:foregroundMark x1="4785" y1="76953" x2="4785" y2="71680"/>
                        <a14:foregroundMark x1="13672" y1="77539" x2="17773" y2="79297"/>
                        <a14:foregroundMark x1="24805" y1="79297" x2="13672" y2="78125"/>
                        <a14:foregroundMark x1="14844" y1="75781" x2="18359" y2="75195"/>
                        <a14:foregroundMark x1="15430" y1="83984" x2="19531" y2="89844"/>
                        <a14:foregroundMark x1="21289" y1="89844" x2="17188" y2="84570"/>
                        <a14:foregroundMark x1="38867" y1="73438" x2="28320" y2="88672"/>
                        <a14:foregroundMark x1="37109" y1="76367" x2="31250" y2="88672"/>
                        <a14:foregroundMark x1="36523" y1="78711" x2="33594" y2="89844"/>
                        <a14:foregroundMark x1="33008" y1="93359" x2="35352" y2="80469"/>
                        <a14:foregroundMark x1="31836" y1="38184" x2="31836" y2="46973"/>
                        <a14:foregroundMark x1="14258" y1="57520" x2="7715" y2="69336"/>
                        <a14:foregroundMark x1="9473" y1="66992" x2="20117" y2="81055"/>
                        <a14:foregroundMark x1="9473" y1="68164" x2="17188" y2="76953"/>
                        <a14:foregroundMark x1="10645" y1="69922" x2="17773" y2="76953"/>
                        <a14:foregroundMark x1="44727" y1="56934" x2="35352" y2="51074"/>
                        <a14:foregroundMark x1="35352" y1="51074" x2="41797" y2="55176"/>
                        <a14:foregroundMark x1="44727" y1="59863" x2="38281" y2="52246"/>
                        <a14:foregroundMark x1="44727" y1="53418" x2="40039" y2="53418"/>
                        <a14:foregroundMark x1="42969" y1="54004" x2="30078" y2="47559"/>
                        <a14:foregroundMark x1="4199" y1="76367" x2="16602" y2="96289"/>
                        <a14:foregroundMark x1="25977" y1="38770" x2="22461" y2="65234"/>
                        <a14:foregroundMark x1="5371" y1="74023" x2="684" y2="86328"/>
                        <a14:foregroundMark x1="4785" y1="73438" x2="24805" y2="88086"/>
                        <a14:foregroundMark x1="10645" y1="75781" x2="1270" y2="74023"/>
                        <a14:foregroundMark x1="4199" y1="83398" x2="10059" y2="84570"/>
                        <a14:backgroundMark x1="4785" y1="68164" x2="3027" y2="68164"/>
                        <a14:backgroundMark x1="1855" y1="52246" x2="1855" y2="52246"/>
                        <a14:backgroundMark x1="3613" y1="56348" x2="3613" y2="56348"/>
                        <a14:backgroundMark x1="98" y1="50488" x2="98" y2="55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108" r="46880" b="10143"/>
          <a:stretch>
            <a:fillRect/>
          </a:stretch>
        </p:blipFill>
        <p:spPr bwMode="auto">
          <a:xfrm>
            <a:off x="258183" y="4622290"/>
            <a:ext cx="1371600" cy="177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ow AI Works | Junior Cycle Lesson | Coding Ireland">
            <a:extLst>
              <a:ext uri="{FF2B5EF4-FFF2-40B4-BE49-F238E27FC236}">
                <a16:creationId xmlns:a16="http://schemas.microsoft.com/office/drawing/2014/main" id="{C7C3291B-1299-5FDF-EFAA-AB36193BE5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0215" b="97559" l="51465" r="98047">
                        <a14:foregroundMark x1="74121" y1="20215" x2="73535" y2="80176"/>
                        <a14:foregroundMark x1="96289" y1="27734" x2="90430" y2="56836"/>
                        <a14:foregroundMark x1="67188" y1="42871" x2="82324" y2="46973"/>
                        <a14:foregroundMark x1="86914" y1="46973" x2="64258" y2="46973"/>
                        <a14:foregroundMark x1="83984" y1="40527" x2="80566" y2="53320"/>
                        <a14:foregroundMark x1="54883" y1="94141" x2="74121" y2="61523"/>
                        <a14:foregroundMark x1="81738" y1="39355" x2="85156" y2="56250"/>
                        <a14:foregroundMark x1="94531" y1="65039" x2="95703" y2="79590"/>
                        <a14:foregroundMark x1="98047" y1="70215" x2="98047" y2="70215"/>
                        <a14:foregroundMark x1="55469" y1="87695" x2="79395" y2="80176"/>
                        <a14:foregroundMark x1="66016" y1="69629" x2="58398" y2="97070"/>
                        <a14:foregroundMark x1="78809" y1="70215" x2="60742" y2="97656"/>
                        <a14:foregroundMark x1="71777" y1="69043" x2="51465" y2="88867"/>
                        <a14:foregroundMark x1="56641" y1="63281" x2="61328" y2="71973"/>
                        <a14:foregroundMark x1="62500" y1="91797" x2="85156" y2="78418"/>
                        <a14:foregroundMark x1="83496" y1="79590" x2="72949" y2="91797"/>
                        <a14:foregroundMark x1="85742" y1="77246" x2="74707" y2="93555"/>
                        <a14:foregroundMark x1="97461" y1="30664" x2="94531" y2="58008"/>
                        <a14:foregroundMark x1="98047" y1="29492" x2="96875" y2="32422"/>
                        <a14:foregroundMark x1="56641" y1="60352" x2="60156" y2="66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23" t="18756"/>
          <a:stretch>
            <a:fillRect/>
          </a:stretch>
        </p:blipFill>
        <p:spPr bwMode="auto">
          <a:xfrm>
            <a:off x="5051298" y="4831512"/>
            <a:ext cx="1061095" cy="163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65270C70-DA04-0545-D289-BE886C65BD85}"/>
              </a:ext>
            </a:extLst>
          </p:cNvPr>
          <p:cNvSpPr txBox="1"/>
          <p:nvPr/>
        </p:nvSpPr>
        <p:spPr>
          <a:xfrm>
            <a:off x="5284675" y="4875842"/>
            <a:ext cx="4299140" cy="14419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buNone/>
            </a:pPr>
            <a:r>
              <a:rPr lang="it-IT" sz="28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Modelli di</a:t>
            </a:r>
            <a:r>
              <a:rPr lang="it-IT" sz="2800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I.A. </a:t>
            </a:r>
          </a:p>
          <a:p>
            <a:pPr algn="ctr">
              <a:lnSpc>
                <a:spcPct val="107000"/>
              </a:lnSpc>
              <a:buNone/>
            </a:pPr>
            <a:r>
              <a:rPr lang="it-IT" sz="28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«testati» per </a:t>
            </a:r>
          </a:p>
          <a:p>
            <a:pPr algn="ctr">
              <a:lnSpc>
                <a:spcPct val="107000"/>
              </a:lnSpc>
              <a:buNone/>
            </a:pPr>
            <a:r>
              <a:rPr lang="it-IT" sz="28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 accuratezza.</a:t>
            </a:r>
            <a:endParaRPr lang="en-GB" sz="2800" kern="100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0326AEAD-6F2D-F687-F6F3-896B0894CE63}"/>
              </a:ext>
            </a:extLst>
          </p:cNvPr>
          <p:cNvSpPr txBox="1"/>
          <p:nvPr/>
        </p:nvSpPr>
        <p:spPr>
          <a:xfrm>
            <a:off x="803766" y="4902154"/>
            <a:ext cx="398250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Modelli di</a:t>
            </a:r>
            <a:r>
              <a:rPr lang="it-IT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I.A. </a:t>
            </a:r>
          </a:p>
          <a:p>
            <a:pPr algn="ctr"/>
            <a:r>
              <a:rPr lang="it-IT" sz="28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«allenati» su </a:t>
            </a:r>
          </a:p>
          <a:p>
            <a:pPr algn="ctr"/>
            <a:r>
              <a:rPr lang="it-IT" sz="28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dati sperimentali</a:t>
            </a:r>
            <a:endParaRPr lang="en-GB" sz="2800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C0EF1A05-912F-5429-E3A1-322763CB4999}"/>
              </a:ext>
            </a:extLst>
          </p:cNvPr>
          <p:cNvSpPr txBox="1"/>
          <p:nvPr/>
        </p:nvSpPr>
        <p:spPr>
          <a:xfrm>
            <a:off x="2769544" y="-61321"/>
            <a:ext cx="36824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800" dirty="0">
                <a:solidFill>
                  <a:srgbClr val="FFAE72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Galileo</a:t>
            </a:r>
            <a:r>
              <a:rPr lang="it-IT" sz="4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e la </a:t>
            </a:r>
            <a:r>
              <a:rPr lang="it-IT" sz="4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A.I.</a:t>
            </a:r>
            <a:endParaRPr lang="en-GB" sz="4800" dirty="0">
              <a:solidFill>
                <a:srgbClr val="2CDFF4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67DD2FF9-B369-D4B6-7008-4335EAEF6D41}"/>
              </a:ext>
            </a:extLst>
          </p:cNvPr>
          <p:cNvSpPr txBox="1"/>
          <p:nvPr/>
        </p:nvSpPr>
        <p:spPr>
          <a:xfrm>
            <a:off x="0" y="764080"/>
            <a:ext cx="9144000" cy="6635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buNone/>
            </a:pPr>
            <a:r>
              <a:rPr lang="it-IT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«</a:t>
            </a:r>
            <a:r>
              <a:rPr lang="it-IT" i="1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il libro della natura è scritto in </a:t>
            </a:r>
          </a:p>
          <a:p>
            <a:pPr algn="ctr">
              <a:lnSpc>
                <a:spcPct val="107000"/>
              </a:lnSpc>
              <a:buNone/>
            </a:pPr>
            <a:r>
              <a:rPr lang="it-IT" i="1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linguaggio matematico</a:t>
            </a:r>
            <a:r>
              <a:rPr lang="it-IT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».</a:t>
            </a:r>
            <a:endParaRPr lang="en-GB" kern="1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7" name="Picture 2" descr="RécréaSciences] - L'intelligence artificielle peut-elle nous égaler ? |  ECHOSCIENCES - Centre-Val de Loire">
            <a:extLst>
              <a:ext uri="{FF2B5EF4-FFF2-40B4-BE49-F238E27FC236}">
                <a16:creationId xmlns:a16="http://schemas.microsoft.com/office/drawing/2014/main" id="{6AD1A12C-4917-A242-C326-C9B19D33E2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467" b="93200" l="9619" r="95522">
                        <a14:foregroundMark x1="30514" y1="29067" x2="64511" y2="27867"/>
                        <a14:foregroundMark x1="65340" y1="34000" x2="41459" y2="8000"/>
                        <a14:foregroundMark x1="41459" y1="8000" x2="17413" y2="20933"/>
                        <a14:foregroundMark x1="49088" y1="12267" x2="61526" y2="26000"/>
                        <a14:foregroundMark x1="66833" y1="35867" x2="59204" y2="9200"/>
                        <a14:foregroundMark x1="43615" y1="10400" x2="57546" y2="11600"/>
                        <a14:foregroundMark x1="69154" y1="39067" x2="52570" y2="5867"/>
                        <a14:foregroundMark x1="52570" y1="5867" x2="38972" y2="5467"/>
                        <a14:foregroundMark x1="23549" y1="65733" x2="53566" y2="87600"/>
                        <a14:foregroundMark x1="53566" y1="87600" x2="67662" y2="88800"/>
                        <a14:foregroundMark x1="55224" y1="90000" x2="85738" y2="73600"/>
                        <a14:foregroundMark x1="85738" y1="73600" x2="89386" y2="86267"/>
                        <a14:foregroundMark x1="77778" y1="86933" x2="63018" y2="90000"/>
                        <a14:foregroundMark x1="59867" y1="93200" x2="43615" y2="93200"/>
                        <a14:foregroundMark x1="21227" y1="63867" x2="37479" y2="91333"/>
                        <a14:foregroundMark x1="22056" y1="59600" x2="25041" y2="83867"/>
                        <a14:foregroundMark x1="92371" y1="76933" x2="87728" y2="52667"/>
                        <a14:foregroundMark x1="73798" y1="44667" x2="90050" y2="44667"/>
                        <a14:foregroundMark x1="76949" y1="44667" x2="95522" y2="68933"/>
                        <a14:foregroundMark x1="27363" y1="11067" x2="40630" y2="34667"/>
                        <a14:foregroundMark x1="23549" y1="21600" x2="32836" y2="37733"/>
                        <a14:foregroundMark x1="66169" y1="31600" x2="54561" y2="52133"/>
                        <a14:foregroundMark x1="45937" y1="7333" x2="63847" y2="26533"/>
                        <a14:foregroundMark x1="63847" y1="27867" x2="56053" y2="8533"/>
                        <a14:foregroundMark x1="61526" y1="12933" x2="58375" y2="8533"/>
                        <a14:foregroundMark x1="61526" y1="13467" x2="56053" y2="7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992" y="2034667"/>
            <a:ext cx="1486829" cy="1849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>
            <a:extLst>
              <a:ext uri="{FF2B5EF4-FFF2-40B4-BE49-F238E27FC236}">
                <a16:creationId xmlns:a16="http://schemas.microsoft.com/office/drawing/2014/main" id="{C0A0D8C5-4FCE-7F5C-17EE-129F60C777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180" b="89844" l="5957" r="94629">
                        <a14:foregroundMark x1="28027" y1="9180" x2="28027" y2="16309"/>
                        <a14:foregroundMark x1="6348" y1="41504" x2="8691" y2="49805"/>
                        <a14:foregroundMark x1="19727" y1="90039" x2="32715" y2="88379"/>
                        <a14:foregroundMark x1="75684" y1="49023" x2="59570" y2="42285"/>
                        <a14:foregroundMark x1="64648" y1="36426" x2="62305" y2="53320"/>
                        <a14:foregroundMark x1="65820" y1="59277" x2="74902" y2="47461"/>
                        <a14:foregroundMark x1="49707" y1="17090" x2="81445" y2="13867"/>
                        <a14:foregroundMark x1="81445" y1="13867" x2="85156" y2="13867"/>
                        <a14:foregroundMark x1="47754" y1="8008" x2="77246" y2="10449"/>
                        <a14:foregroundMark x1="77246" y1="10449" x2="92676" y2="23926"/>
                        <a14:foregroundMark x1="92676" y1="23926" x2="93457" y2="50977"/>
                        <a14:foregroundMark x1="52051" y1="32813" x2="76465" y2="14355"/>
                        <a14:foregroundMark x1="44531" y1="12695" x2="71973" y2="32617"/>
                        <a14:foregroundMark x1="71973" y1="32617" x2="72949" y2="32813"/>
                        <a14:foregroundMark x1="93457" y1="11523" x2="93066" y2="42285"/>
                        <a14:foregroundMark x1="47363" y1="11133" x2="63867" y2="12305"/>
                        <a14:foregroundMark x1="45703" y1="16699" x2="54297" y2="40723"/>
                        <a14:foregroundMark x1="54297" y1="40723" x2="68652" y2="52148"/>
                        <a14:foregroundMark x1="69043" y1="45020" x2="63086" y2="41895"/>
                        <a14:foregroundMark x1="78027" y1="17480" x2="82422" y2="60449"/>
                        <a14:foregroundMark x1="93848" y1="21387" x2="78223" y2="36328"/>
                        <a14:foregroundMark x1="78223" y1="36328" x2="76855" y2="36816"/>
                        <a14:foregroundMark x1="94629" y1="34766" x2="75293" y2="66309"/>
                        <a14:foregroundMark x1="65430" y1="76563" x2="87500" y2="58984"/>
                        <a14:foregroundMark x1="87500" y1="58984" x2="89551" y2="55273"/>
                        <a14:foregroundMark x1="89160" y1="45020" x2="84766" y2="79785"/>
                        <a14:foregroundMark x1="90332" y1="75391" x2="67480" y2="76953"/>
                        <a14:foregroundMark x1="67480" y1="76953" x2="53223" y2="62500"/>
                        <a14:foregroundMark x1="53223" y1="62500" x2="53613" y2="53320"/>
                        <a14:foregroundMark x1="93066" y1="77344" x2="91504" y2="59277"/>
                        <a14:foregroundMark x1="7520" y1="75391" x2="5957" y2="84863"/>
                        <a14:foregroundMark x1="51270" y1="74609" x2="73730" y2="655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203" y="2339733"/>
            <a:ext cx="1725548" cy="17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A3E8D9DA-3504-58B8-92FB-64C5C05D5717}"/>
              </a:ext>
            </a:extLst>
          </p:cNvPr>
          <p:cNvSpPr txBox="1"/>
          <p:nvPr/>
        </p:nvSpPr>
        <p:spPr>
          <a:xfrm>
            <a:off x="-13471" y="4326093"/>
            <a:ext cx="3687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36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  <a:cs typeface="Helvetica" panose="020B0604020202020204" pitchFamily="34" charset="0"/>
              </a:rPr>
              <a:t>Sensate esperienze</a:t>
            </a:r>
          </a:p>
        </p:txBody>
      </p: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24D0C8F7-2961-3409-8E5D-68565707FB61}"/>
              </a:ext>
            </a:extLst>
          </p:cNvPr>
          <p:cNvSpPr txBox="1"/>
          <p:nvPr/>
        </p:nvSpPr>
        <p:spPr>
          <a:xfrm>
            <a:off x="1893659" y="2760942"/>
            <a:ext cx="7935337" cy="458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it-IT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-descrive la realtà con numeri e probabilità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   </a:t>
            </a:r>
          </a:p>
        </p:txBody>
      </p:sp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8D0B67A6-3264-40BA-67B0-0792FFAFE73F}"/>
              </a:ext>
            </a:extLst>
          </p:cNvPr>
          <p:cNvSpPr txBox="1"/>
          <p:nvPr/>
        </p:nvSpPr>
        <p:spPr>
          <a:xfrm>
            <a:off x="1893660" y="3199610"/>
            <a:ext cx="7935337" cy="458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cerca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la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regolarità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ripetitiva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nei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dati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0" name="Picture 4" descr="Biography of Galileo Galilei | Simply Knowledge">
            <a:extLst>
              <a:ext uri="{FF2B5EF4-FFF2-40B4-BE49-F238E27FC236}">
                <a16:creationId xmlns:a16="http://schemas.microsoft.com/office/drawing/2014/main" id="{AC5BF008-A9A6-E4A0-5402-912364EEEB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42493" b="86686" l="43894" r="80000">
                        <a14:foregroundMark x1="50619" y1="80737" x2="63540" y2="80737"/>
                        <a14:foregroundMark x1="63540" y1="80737" x2="65841" y2="80737"/>
                        <a14:foregroundMark x1="66372" y1="45609" x2="59469" y2="45326"/>
                        <a14:foregroundMark x1="58938" y1="47592" x2="58407" y2="55524"/>
                        <a14:foregroundMark x1="48319" y1="72521" x2="50619" y2="68839"/>
                        <a14:foregroundMark x1="48850" y1="68839" x2="43894" y2="78470"/>
                        <a14:foregroundMark x1="79646" y1="77054" x2="70088" y2="64306"/>
                        <a14:foregroundMark x1="80000" y1="80737" x2="46549" y2="80170"/>
                        <a14:foregroundMark x1="80000" y1="85269" x2="79115" y2="85269"/>
                        <a14:foregroundMark x1="45664" y1="86686" x2="45664" y2="86686"/>
                        <a14:foregroundMark x1="66195" y1="46176" x2="59115" y2="45609"/>
                        <a14:foregroundMark x1="63540" y1="42493" x2="61239" y2="461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255" t="38197" r="18610" b="20613"/>
          <a:stretch>
            <a:fillRect/>
          </a:stretch>
        </p:blipFill>
        <p:spPr bwMode="auto">
          <a:xfrm>
            <a:off x="3859326" y="4097058"/>
            <a:ext cx="1619243" cy="1186026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493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14" grpId="0"/>
      <p:bldP spid="13" grpId="0"/>
      <p:bldP spid="11" grpId="0"/>
      <p:bldP spid="2" grpId="0"/>
      <p:bldP spid="8" grpId="0"/>
      <p:bldP spid="29" grpId="0"/>
      <p:bldP spid="30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Galileo Galilei, Italian astronomer - Stock Image - C026/1475 - Science  Photo Library">
            <a:extLst>
              <a:ext uri="{FF2B5EF4-FFF2-40B4-BE49-F238E27FC236}">
                <a16:creationId xmlns:a16="http://schemas.microsoft.com/office/drawing/2014/main" id="{BD0B7C41-CA8C-29C1-0F4F-1AFB04070F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24875" y1="30378" x2="12625" y2="39971"/>
                        <a14:foregroundMark x1="78625" y1="42151" x2="79500" y2="39971"/>
                        <a14:foregroundMark x1="13000" y1="84738" x2="33875" y2="67151"/>
                        <a14:foregroundMark x1="33875" y1="67151" x2="35500" y2="66570"/>
                        <a14:foregroundMark x1="31250" y1="68750" x2="18500" y2="77762"/>
                        <a14:foregroundMark x1="18500" y1="73547" x2="32500" y2="66134"/>
                        <a14:foregroundMark x1="24875" y1="54360" x2="40500" y2="49564"/>
                        <a14:foregroundMark x1="83375" y1="17151" x2="61250" y2="26163"/>
                        <a14:foregroundMark x1="65500" y1="22965" x2="66000" y2="299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5716" y="1332962"/>
            <a:ext cx="3438379" cy="3049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CA499D2C-7AB2-BCA9-4A75-0AC63BFAC66D}"/>
              </a:ext>
            </a:extLst>
          </p:cNvPr>
          <p:cNvSpPr txBox="1"/>
          <p:nvPr/>
        </p:nvSpPr>
        <p:spPr>
          <a:xfrm>
            <a:off x="5515134" y="2646645"/>
            <a:ext cx="5372100" cy="764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44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l’</a:t>
            </a:r>
            <a:r>
              <a:rPr lang="it-IT" sz="4400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I.A.</a:t>
            </a:r>
            <a:r>
              <a:rPr lang="it-IT" sz="3600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it-IT" sz="24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 cambiando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157ED3A1-5454-08AF-9B36-0D6A0ABEF204}"/>
              </a:ext>
            </a:extLst>
          </p:cNvPr>
          <p:cNvSpPr txBox="1"/>
          <p:nvPr/>
        </p:nvSpPr>
        <p:spPr>
          <a:xfrm>
            <a:off x="320247" y="769676"/>
            <a:ext cx="4661732" cy="764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3600" i="1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</a:t>
            </a:r>
            <a:r>
              <a:rPr lang="it-IT" sz="4400" i="1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Galileo</a:t>
            </a:r>
            <a:r>
              <a:rPr lang="it-IT" sz="36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it-IT" sz="24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 cambiato</a:t>
            </a:r>
            <a:r>
              <a:rPr lang="it-IT" sz="36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</a:t>
            </a:r>
            <a:r>
              <a:rPr lang="it-IT" sz="40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191D4598-E699-ECEC-93B9-646EA56171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2959" y="3215055"/>
            <a:ext cx="4221041" cy="284474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79C1E715-AD48-BE88-3368-71B6CDF1E19E}"/>
              </a:ext>
            </a:extLst>
          </p:cNvPr>
          <p:cNvSpPr txBox="1"/>
          <p:nvPr/>
        </p:nvSpPr>
        <p:spPr>
          <a:xfrm>
            <a:off x="1814906" y="4329457"/>
            <a:ext cx="3782554" cy="14419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8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come</a:t>
            </a:r>
          </a:p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8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pensare </a:t>
            </a:r>
            <a:r>
              <a:rPr lang="it-IT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</a:t>
            </a:r>
            <a:r>
              <a:rPr lang="it-IT" sz="28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agire </a:t>
            </a:r>
          </a:p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8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NEL MONDO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E04BC60B-1E4D-915E-29D4-7EB8D6693974}"/>
              </a:ext>
            </a:extLst>
          </p:cNvPr>
          <p:cNvSpPr txBox="1"/>
          <p:nvPr/>
        </p:nvSpPr>
        <p:spPr>
          <a:xfrm>
            <a:off x="1981747" y="1040830"/>
            <a:ext cx="4594871" cy="1376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400" i="1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</a:t>
            </a:r>
            <a:endParaRPr lang="it-IT" sz="1600" i="1" kern="100" dirty="0">
              <a:solidFill>
                <a:srgbClr val="FFAE7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4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it-IT" sz="28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visione</a:t>
            </a:r>
            <a:r>
              <a:rPr lang="it-IT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e </a:t>
            </a:r>
            <a:r>
              <a:rPr lang="it-IT" sz="28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interpretazione</a:t>
            </a:r>
          </a:p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8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DEL MONDO</a:t>
            </a:r>
            <a:endParaRPr lang="it-IT" sz="2400" kern="1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FCDFDF69-97B6-2783-F503-04AED8886EF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544" r="35225" b="29916"/>
          <a:stretch>
            <a:fillRect/>
          </a:stretch>
        </p:blipFill>
        <p:spPr>
          <a:xfrm>
            <a:off x="6458750" y="3215055"/>
            <a:ext cx="1149457" cy="19937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4" descr="Galileo Galilei, Italian astronomer - Stock Image - C026/1475 - Science  Photo Library">
            <a:extLst>
              <a:ext uri="{FF2B5EF4-FFF2-40B4-BE49-F238E27FC236}">
                <a16:creationId xmlns:a16="http://schemas.microsoft.com/office/drawing/2014/main" id="{B5913067-BF4C-236C-F94B-58CA5A32C7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13000" y1="84738" x2="33875" y2="67151"/>
                        <a14:foregroundMark x1="33875" y1="67151" x2="35500" y2="66570"/>
                        <a14:foregroundMark x1="31250" y1="68750" x2="18500" y2="77762"/>
                        <a14:foregroundMark x1="18500" y1="73547" x2="32500" y2="66134"/>
                        <a14:foregroundMark x1="24875" y1="54360" x2="40500" y2="49564"/>
                        <a14:foregroundMark x1="64081" y1="25010" x2="61250" y2="26163"/>
                        <a14:foregroundMark x1="65723" y1="26075" x2="66000" y2="29942"/>
                        <a14:foregroundMark x1="62500" y1="73692" x2="48625" y2="76744"/>
                        <a14:foregroundMark x1="81000" y1="83721" x2="59250" y2="84593"/>
                        <a14:foregroundMark x1="87375" y1="85029" x2="83875" y2="87064"/>
                        <a14:foregroundMark x1="17750" y1="88517" x2="19250" y2="88517"/>
                        <a14:backgroundMark x1="16750" y1="21366" x2="23000" y2="48837"/>
                        <a14:backgroundMark x1="12125" y1="36773" x2="11375" y2="40552"/>
                        <a14:backgroundMark x1="9125" y1="42878" x2="25375" y2="31395"/>
                        <a14:backgroundMark x1="73000" y1="38227" x2="88375" y2="45930"/>
                        <a14:backgroundMark x1="88375" y1="45930" x2="89125" y2="45930"/>
                        <a14:backgroundMark x1="83375" y1="29942" x2="78000" y2="12500"/>
                        <a14:backgroundMark x1="83625" y1="9448" x2="88375" y2="21366"/>
                        <a14:backgroundMark x1="80250" y1="25727" x2="71375" y2="8576"/>
                        <a14:backgroundMark x1="62250" y1="21076" x2="73000" y2="28052"/>
                        <a14:backgroundMark x1="74000" y1="25727" x2="74000" y2="12064"/>
                        <a14:backgroundMark x1="71875" y1="16570" x2="71375" y2="21076"/>
                        <a14:backgroundMark x1="68875" y1="22820" x2="83875" y2="188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478" y="1352384"/>
            <a:ext cx="3438379" cy="3049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1071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La sequenza di Fibonacci, cos'è e che legame ha con l'arte e la natura">
            <a:extLst>
              <a:ext uri="{FF2B5EF4-FFF2-40B4-BE49-F238E27FC236}">
                <a16:creationId xmlns:a16="http://schemas.microsoft.com/office/drawing/2014/main" id="{2DE587DC-EFFD-B8C7-3FA1-D9683FF89B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69" t="11493" r="8889" b="11878"/>
          <a:stretch>
            <a:fillRect/>
          </a:stretch>
        </p:blipFill>
        <p:spPr bwMode="auto">
          <a:xfrm>
            <a:off x="746996" y="700074"/>
            <a:ext cx="7584204" cy="4667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l Fibonacci Day!">
            <a:extLst>
              <a:ext uri="{FF2B5EF4-FFF2-40B4-BE49-F238E27FC236}">
                <a16:creationId xmlns:a16="http://schemas.microsoft.com/office/drawing/2014/main" id="{ED631CBF-FC45-A0B1-B6DC-5FD821C486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56" b="92667" l="9276" r="91233">
                        <a14:foregroundMark x1="33926" y1="12000" x2="53875" y2="17556"/>
                        <a14:foregroundMark x1="53875" y1="17556" x2="53494" y2="38000"/>
                        <a14:foregroundMark x1="68107" y1="50222" x2="61881" y2="9444"/>
                        <a14:foregroundMark x1="61881" y1="9444" x2="47141" y2="5667"/>
                        <a14:foregroundMark x1="47141" y1="5667" x2="33951" y2="6153"/>
                        <a14:foregroundMark x1="24401" y1="10376" x2="38374" y2="48444"/>
                        <a14:foregroundMark x1="23261" y1="7269" x2="23320" y2="7430"/>
                        <a14:foregroundMark x1="38374" y1="48444" x2="40152" y2="51000"/>
                        <a14:foregroundMark x1="39136" y1="15889" x2="52859" y2="53000"/>
                        <a14:foregroundMark x1="90089" y1="72000" x2="91233" y2="83556"/>
                        <a14:foregroundMark x1="91233" y1="83556" x2="91233" y2="83556"/>
                        <a14:foregroundMark x1="28208" y1="88444" x2="53621" y2="92667"/>
                        <a14:foregroundMark x1="53621" y1="92667" x2="63151" y2="91333"/>
                        <a14:foregroundMark x1="9276" y1="86000" x2="10419" y2="80222"/>
                        <a14:backgroundMark x1="31131" y1="4444" x2="23507" y2="9667"/>
                        <a14:backgroundMark x1="23507" y1="8778" x2="23634" y2="7444"/>
                        <a14:backgroundMark x1="22999" y1="5556" x2="33545" y2="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3962549"/>
            <a:ext cx="2672623" cy="306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5694C8DC-31A4-7702-D125-02125DD7C6B3}"/>
              </a:ext>
            </a:extLst>
          </p:cNvPr>
          <p:cNvSpPr txBox="1"/>
          <p:nvPr/>
        </p:nvSpPr>
        <p:spPr>
          <a:xfrm>
            <a:off x="2237824" y="5312020"/>
            <a:ext cx="69061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800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SEQUENZA </a:t>
            </a:r>
            <a:r>
              <a:rPr lang="it-IT" sz="3600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di</a:t>
            </a:r>
            <a:r>
              <a:rPr lang="it-IT" sz="4800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 </a:t>
            </a:r>
          </a:p>
          <a:p>
            <a:r>
              <a:rPr lang="it-IT" sz="4800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                  FIBONACCI</a:t>
            </a:r>
            <a:endParaRPr lang="en-GB" sz="4800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3" name="AutoShape 6" descr="Quaderno di Matematica classe Quarta Scuola Primaria - Primaria.org -  Pillole di conoscenza">
            <a:extLst>
              <a:ext uri="{FF2B5EF4-FFF2-40B4-BE49-F238E27FC236}">
                <a16:creationId xmlns:a16="http://schemas.microsoft.com/office/drawing/2014/main" id="{0EDD7BE3-5E2B-43F4-19D6-0247F9F4B2A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733D9247-73EB-DD9D-E643-0D2CC7FA2ADB}"/>
              </a:ext>
            </a:extLst>
          </p:cNvPr>
          <p:cNvSpPr txBox="1"/>
          <p:nvPr/>
        </p:nvSpPr>
        <p:spPr>
          <a:xfrm>
            <a:off x="209778" y="-130921"/>
            <a:ext cx="210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800" dirty="0">
                <a:solidFill>
                  <a:srgbClr val="FFAE72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Galileo</a:t>
            </a:r>
            <a:endParaRPr lang="en-GB" sz="48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A1445844-C3E8-DEE3-027A-D4AA9BA0A3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54218" t="60536" r="31926" b="5461"/>
          <a:stretch>
            <a:fillRect/>
          </a:stretch>
        </p:blipFill>
        <p:spPr>
          <a:xfrm rot="5741875">
            <a:off x="92462" y="-562642"/>
            <a:ext cx="1234680" cy="18799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C7863560-518E-B20E-9C5C-4D37B668D90D}"/>
              </a:ext>
            </a:extLst>
          </p:cNvPr>
          <p:cNvSpPr txBox="1"/>
          <p:nvPr/>
        </p:nvSpPr>
        <p:spPr>
          <a:xfrm>
            <a:off x="2311635" y="53744"/>
            <a:ext cx="5681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>
                <a:solidFill>
                  <a:schemeClr val="bg2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ci ha spinto a riconoscere i numeri della </a:t>
            </a:r>
            <a:endParaRPr lang="en-GB" sz="3200" dirty="0">
              <a:solidFill>
                <a:schemeClr val="bg2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0" name="Picture 8" descr="A spasso tra Matematica e Arte in compagnia del Numero Aureo | L'Infinito  Teatro del Cosmo">
            <a:extLst>
              <a:ext uri="{FF2B5EF4-FFF2-40B4-BE49-F238E27FC236}">
                <a16:creationId xmlns:a16="http://schemas.microsoft.com/office/drawing/2014/main" id="{5C650817-729B-D9E4-0A9F-46ED67D1DC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917" b="53194" l="35469" r="59766">
                        <a14:foregroundMark x1="41094" y1="11667" x2="34922" y2="29444"/>
                        <a14:foregroundMark x1="34922" y1="29444" x2="41406" y2="48472"/>
                        <a14:foregroundMark x1="41406" y1="48472" x2="49766" y2="51528"/>
                        <a14:foregroundMark x1="49766" y1="51528" x2="58125" y2="46389"/>
                        <a14:foregroundMark x1="58125" y1="46389" x2="60625" y2="31944"/>
                        <a14:foregroundMark x1="60625" y1="31944" x2="58125" y2="16389"/>
                        <a14:foregroundMark x1="58125" y1="16389" x2="48906" y2="8333"/>
                        <a14:foregroundMark x1="48906" y1="8333" x2="38828" y2="9722"/>
                        <a14:foregroundMark x1="38828" y1="9722" x2="37891" y2="10694"/>
                        <a14:foregroundMark x1="59766" y1="17639" x2="58438" y2="40833"/>
                        <a14:foregroundMark x1="41797" y1="8333" x2="50859" y2="7917"/>
                        <a14:foregroundMark x1="50859" y1="7917" x2="52656" y2="8056"/>
                        <a14:foregroundMark x1="37431" y1="45787" x2="49297" y2="52778"/>
                        <a14:foregroundMark x1="45547" y1="52500" x2="47813" y2="53194"/>
                        <a14:backgroundMark x1="36250" y1="43611" x2="37578" y2="45556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732" t="5373" r="39367" b="43746"/>
          <a:stretch>
            <a:fillRect/>
          </a:stretch>
        </p:blipFill>
        <p:spPr bwMode="auto">
          <a:xfrm flipH="1">
            <a:off x="2583615" y="1282862"/>
            <a:ext cx="4624269" cy="459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EFD1FE2C-6DF4-E73F-D16E-1D0A2036FAE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610" b="98797" l="4255" r="96454">
                        <a14:foregroundMark x1="5319" y1="77807" x2="7270" y2="42513"/>
                        <a14:foregroundMark x1="7270" y1="42513" x2="31560" y2="18182"/>
                        <a14:foregroundMark x1="31560" y1="18182" x2="65071" y2="5882"/>
                        <a14:foregroundMark x1="65071" y1="5882" x2="86348" y2="3610"/>
                        <a14:foregroundMark x1="83166" y1="49043" x2="92021" y2="77674"/>
                        <a14:foregroundMark x1="92021" y1="77674" x2="73227" y2="89572"/>
                        <a14:foregroundMark x1="73227" y1="89572" x2="44858" y2="98396"/>
                        <a14:foregroundMark x1="44858" y1="98396" x2="36170" y2="99064"/>
                        <a14:foregroundMark x1="36702" y1="97594" x2="19149" y2="84759"/>
                        <a14:foregroundMark x1="19149" y1="84759" x2="10993" y2="71925"/>
                        <a14:foregroundMark x1="6738" y1="76203" x2="20922" y2="90374"/>
                        <a14:foregroundMark x1="20922" y1="90374" x2="20922" y2="90374"/>
                        <a14:foregroundMark x1="86547" y1="88405" x2="96277" y2="70588"/>
                        <a14:foregroundMark x1="96443" y1="54829" x2="96450" y2="54144"/>
                        <a14:foregroundMark x1="96277" y1="70588" x2="96406" y2="58391"/>
                        <a14:foregroundMark x1="92729" y1="48414" x2="89539" y2="43850"/>
                        <a14:foregroundMark x1="4255" y1="68717" x2="8865" y2="32086"/>
                        <a14:foregroundMark x1="21454" y1="20588" x2="28723" y2="15508"/>
                        <a14:foregroundMark x1="28723" y1="14305" x2="18262" y2="24599"/>
                        <a14:backgroundMark x1="82624" y1="96791" x2="92021" y2="91578"/>
                        <a14:backgroundMark x1="90071" y1="89305" x2="69149" y2="99866"/>
                        <a14:backgroundMark x1="95745" y1="47460" x2="95745" y2="54144"/>
                        <a14:backgroundMark x1="77482" y1="42647" x2="94858" y2="53342"/>
                        <a14:backgroundMark x1="97340" y1="57219" x2="97340" y2="57219"/>
                        <a14:backgroundMark x1="87943" y1="45455" x2="84397" y2="46123"/>
                        <a14:backgroundMark x1="94858" y1="55214" x2="96277" y2="584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2012094" y="442331"/>
            <a:ext cx="5045006" cy="6516785"/>
          </a:xfrm>
          <a:prstGeom prst="rect">
            <a:avLst/>
          </a:prstGeom>
        </p:spPr>
      </p:pic>
      <p:pic>
        <p:nvPicPr>
          <p:cNvPr id="12" name="Picture 4" descr="L'importanza della sezione aurea nella progettazione grafica">
            <a:extLst>
              <a:ext uri="{FF2B5EF4-FFF2-40B4-BE49-F238E27FC236}">
                <a16:creationId xmlns:a16="http://schemas.microsoft.com/office/drawing/2014/main" id="{ED3F77AA-F74A-45C8-5BF5-BF7C71D92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489" y="1490269"/>
            <a:ext cx="7142951" cy="437859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 descr="UN MISTERO DEL CAVOLO - Pierluigi Tombetti">
            <a:extLst>
              <a:ext uri="{FF2B5EF4-FFF2-40B4-BE49-F238E27FC236}">
                <a16:creationId xmlns:a16="http://schemas.microsoft.com/office/drawing/2014/main" id="{B8A77FC1-0146-A41E-E708-8AF0F07DC9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961" y="1201480"/>
            <a:ext cx="7499029" cy="459047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ttangolo 12">
            <a:extLst>
              <a:ext uri="{FF2B5EF4-FFF2-40B4-BE49-F238E27FC236}">
                <a16:creationId xmlns:a16="http://schemas.microsoft.com/office/drawing/2014/main" id="{D9B78B85-4ADA-D6D8-1117-7C1207B40DB3}"/>
              </a:ext>
            </a:extLst>
          </p:cNvPr>
          <p:cNvSpPr/>
          <p:nvPr/>
        </p:nvSpPr>
        <p:spPr>
          <a:xfrm>
            <a:off x="331429" y="659594"/>
            <a:ext cx="8134605" cy="572901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F5D6E276-F419-2D06-B85A-A5C2279C5C8C}"/>
              </a:ext>
            </a:extLst>
          </p:cNvPr>
          <p:cNvSpPr txBox="1"/>
          <p:nvPr/>
        </p:nvSpPr>
        <p:spPr>
          <a:xfrm>
            <a:off x="143615" y="5619717"/>
            <a:ext cx="47669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8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nella</a:t>
            </a:r>
            <a:r>
              <a:rPr lang="it-IT" sz="6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NATURA</a:t>
            </a:r>
            <a:endParaRPr lang="en-GB" sz="60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A0DE4D91-F678-9195-3DF4-AD29231C7743}"/>
              </a:ext>
            </a:extLst>
          </p:cNvPr>
          <p:cNvSpPr txBox="1"/>
          <p:nvPr/>
        </p:nvSpPr>
        <p:spPr>
          <a:xfrm>
            <a:off x="4755664" y="5627487"/>
            <a:ext cx="42802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8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</a:t>
            </a:r>
            <a:r>
              <a:rPr lang="it-IT" sz="6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48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nell</a:t>
            </a:r>
            <a:r>
              <a:rPr lang="it-IT" sz="6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’ARTE</a:t>
            </a:r>
            <a:endParaRPr lang="en-GB" sz="60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EC61327D-D379-348C-AF74-E70A4258F008}"/>
              </a:ext>
            </a:extLst>
          </p:cNvPr>
          <p:cNvSpPr txBox="1"/>
          <p:nvPr/>
        </p:nvSpPr>
        <p:spPr>
          <a:xfrm>
            <a:off x="-37402" y="349794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66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ARMONIA</a:t>
            </a:r>
          </a:p>
        </p:txBody>
      </p:sp>
      <p:pic>
        <p:nvPicPr>
          <p:cNvPr id="19" name="Picture 4" descr="Il Fibonacci: tra natura, arte e scienza. – MΛƬΣMΛƬIᑕ">
            <a:extLst>
              <a:ext uri="{FF2B5EF4-FFF2-40B4-BE49-F238E27FC236}">
                <a16:creationId xmlns:a16="http://schemas.microsoft.com/office/drawing/2014/main" id="{2ED1E488-B135-7B45-C3CF-1B4A7F720E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349" y="1258708"/>
            <a:ext cx="5051702" cy="469086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La sezione aurea è un rapporto matematico che esprime un ideale di  proporzione e armonia nelle forme. Si trova frequentemente in natura, nell'arte  e nell'architettura. In medicina e chirurgia estetica, la sezione">
            <a:extLst>
              <a:ext uri="{FF2B5EF4-FFF2-40B4-BE49-F238E27FC236}">
                <a16:creationId xmlns:a16="http://schemas.microsoft.com/office/drawing/2014/main" id="{23FBA45F-7DB5-73B9-D537-307C662645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5156" y="1433885"/>
            <a:ext cx="3322600" cy="443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8B3F45E8-8BBC-034A-0D4E-FB5FFBB44F28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5948" b="92937" l="6195" r="91593">
                        <a14:foregroundMark x1="6862" y1="29058" x2="7080" y2="33457"/>
                        <a14:foregroundMark x1="6195" y1="15613" x2="6456" y2="20872"/>
                        <a14:foregroundMark x1="89920" y1="20184" x2="81858" y2="27881"/>
                        <a14:foregroundMark x1="91593" y1="18587" x2="90263" y2="19856"/>
                        <a14:foregroundMark x1="89823" y1="29368" x2="90708" y2="33086"/>
                        <a14:foregroundMark x1="60177" y1="92937" x2="65929" y2="91450"/>
                        <a14:foregroundMark x1="29646" y1="91822" x2="34513" y2="91822"/>
                        <a14:foregroundMark x1="57080" y1="5948" x2="58263" y2="7274"/>
                        <a14:backgroundMark x1="9735" y1="26022" x2="3982" y2="24535"/>
                        <a14:backgroundMark x1="18584" y1="12639" x2="30973" y2="9294"/>
                        <a14:backgroundMark x1="35841" y1="9294" x2="52655" y2="9294"/>
                        <a14:backgroundMark x1="57080" y1="8550" x2="88496" y2="16357"/>
                        <a14:backgroundMark x1="88496" y1="16357" x2="87611" y2="15613"/>
                        <a14:backgroundMark x1="15487" y1="13383" x2="18584" y2="1524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83979" y="196032"/>
            <a:ext cx="1790393" cy="2131044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CA89164F-ADAE-1641-181E-978679BC1A8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444" b="52083" l="37188" r="89167">
                        <a14:foregroundMark x1="48333" y1="28889" x2="44792" y2="27917"/>
                        <a14:foregroundMark x1="43125" y1="33194" x2="46875" y2="27917"/>
                        <a14:foregroundMark x1="46875" y1="27917" x2="48750" y2="29861"/>
                        <a14:foregroundMark x1="43646" y1="30972" x2="44479" y2="29306"/>
                        <a14:foregroundMark x1="52396" y1="42917" x2="50521" y2="38750"/>
                        <a14:foregroundMark x1="53750" y1="38611" x2="53646" y2="37222"/>
                        <a14:foregroundMark x1="37500" y1="37778" x2="38229" y2="38889"/>
                        <a14:foregroundMark x1="39688" y1="41250" x2="39375" y2="44444"/>
                        <a14:foregroundMark x1="37188" y1="39167" x2="41354" y2="41806"/>
                        <a14:foregroundMark x1="39375" y1="42361" x2="39583" y2="41944"/>
                        <a14:foregroundMark x1="40000" y1="42083" x2="39063" y2="42222"/>
                        <a14:foregroundMark x1="38646" y1="42639" x2="38646" y2="43333"/>
                        <a14:foregroundMark x1="42500" y1="51389" x2="43958" y2="46806"/>
                        <a14:foregroundMark x1="43854" y1="48472" x2="44271" y2="49444"/>
                        <a14:foregroundMark x1="43854" y1="51667" x2="44583" y2="47917"/>
                        <a14:foregroundMark x1="43021" y1="51250" x2="42500" y2="51528"/>
                        <a14:foregroundMark x1="42917" y1="51806" x2="43229" y2="51667"/>
                        <a14:foregroundMark x1="50104" y1="50833" x2="47292" y2="47083"/>
                        <a14:foregroundMark x1="48125" y1="52222" x2="48229" y2="48194"/>
                        <a14:foregroundMark x1="48333" y1="51944" x2="49167" y2="52083"/>
                        <a14:foregroundMark x1="40938" y1="33750" x2="37813" y2="37917"/>
                        <a14:foregroundMark x1="45000" y1="27917" x2="48333" y2="29861"/>
                        <a14:foregroundMark x1="47396" y1="28056" x2="44167" y2="28750"/>
                        <a14:foregroundMark x1="89167" y1="9444" x2="89167" y2="9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2" t="25270" r="44381" b="47047"/>
          <a:stretch>
            <a:fillRect/>
          </a:stretch>
        </p:blipFill>
        <p:spPr>
          <a:xfrm>
            <a:off x="-50988" y="377403"/>
            <a:ext cx="1724299" cy="1898468"/>
          </a:xfrm>
          <a:prstGeom prst="rect">
            <a:avLst/>
          </a:prstGeom>
        </p:spPr>
      </p:pic>
      <p:pic>
        <p:nvPicPr>
          <p:cNvPr id="23" name="Immagine 22">
            <a:extLst>
              <a:ext uri="{FF2B5EF4-FFF2-40B4-BE49-F238E27FC236}">
                <a16:creationId xmlns:a16="http://schemas.microsoft.com/office/drawing/2014/main" id="{93B61DB0-B7F7-C84E-B661-6455711B4EAA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4879" y="1235958"/>
            <a:ext cx="6115747" cy="4586810"/>
          </a:xfrm>
          <a:prstGeom prst="rect">
            <a:avLst/>
          </a:prstGeom>
        </p:spPr>
      </p:pic>
      <p:pic>
        <p:nvPicPr>
          <p:cNvPr id="21" name="Picture 2" descr="SUCCESSIONE AUREA, FIBONACCI - 2changingart">
            <a:extLst>
              <a:ext uri="{FF2B5EF4-FFF2-40B4-BE49-F238E27FC236}">
                <a16:creationId xmlns:a16="http://schemas.microsoft.com/office/drawing/2014/main" id="{FC252BDA-EF07-DE4D-E30C-303FEBD308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894" y="1174002"/>
            <a:ext cx="7362140" cy="464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8999E5CD-8E65-3EC8-09A3-95E81E4E4968}"/>
              </a:ext>
            </a:extLst>
          </p:cNvPr>
          <p:cNvSpPr txBox="1"/>
          <p:nvPr/>
        </p:nvSpPr>
        <p:spPr>
          <a:xfrm>
            <a:off x="159643" y="2691625"/>
            <a:ext cx="100540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Nell’ico</a:t>
            </a:r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-</a:t>
            </a:r>
          </a:p>
          <a:p>
            <a:r>
              <a:rPr lang="it-IT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nica</a:t>
            </a:r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 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onda 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di</a:t>
            </a:r>
          </a:p>
          <a:p>
            <a:r>
              <a:rPr lang="it-IT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Hoku</a:t>
            </a:r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-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sai</a:t>
            </a: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EF0A01BA-BD96-7556-D7D1-8ABCAC316CC3}"/>
              </a:ext>
            </a:extLst>
          </p:cNvPr>
          <p:cNvSpPr txBox="1"/>
          <p:nvPr/>
        </p:nvSpPr>
        <p:spPr>
          <a:xfrm>
            <a:off x="79471" y="2605650"/>
            <a:ext cx="103105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nell’</a:t>
            </a:r>
            <a:r>
              <a:rPr lang="it-IT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enig</a:t>
            </a:r>
            <a:endParaRPr lang="it-IT" dirty="0">
              <a:solidFill>
                <a:schemeClr val="accent4">
                  <a:lumMod val="60000"/>
                  <a:lumOff val="40000"/>
                </a:schemeClr>
              </a:solidFill>
              <a:latin typeface="Helvetica" panose="020B0604020202020204"/>
              <a:cs typeface="Helvetica" panose="020B0604020202020204"/>
            </a:endParaRP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matico 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sor-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riso 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della </a:t>
            </a:r>
          </a:p>
          <a:p>
            <a:r>
              <a:rPr lang="it-IT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Gio</a:t>
            </a:r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-</a:t>
            </a:r>
          </a:p>
          <a:p>
            <a:r>
              <a:rPr lang="it-IT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conda</a:t>
            </a: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7E5AED7E-62A5-FCD6-C7E4-62299A5A913E}"/>
              </a:ext>
            </a:extLst>
          </p:cNvPr>
          <p:cNvSpPr txBox="1"/>
          <p:nvPr/>
        </p:nvSpPr>
        <p:spPr>
          <a:xfrm>
            <a:off x="-27112" y="2718498"/>
            <a:ext cx="132600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nella meta-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fisica </a:t>
            </a:r>
          </a:p>
          <a:p>
            <a:r>
              <a:rPr lang="it-IT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Flagel</a:t>
            </a:r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-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lazione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 di Piero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2627610E-64B2-9594-8C77-570E3FB3A3AB}"/>
              </a:ext>
            </a:extLst>
          </p:cNvPr>
          <p:cNvSpPr txBox="1"/>
          <p:nvPr/>
        </p:nvSpPr>
        <p:spPr>
          <a:xfrm>
            <a:off x="-52352" y="2739828"/>
            <a:ext cx="124906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nell’eterna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 bellezza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 della 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Venere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di Botti-</a:t>
            </a:r>
          </a:p>
          <a:p>
            <a:r>
              <a:rPr lang="it-IT" dirty="0">
                <a:solidFill>
                  <a:schemeClr val="accent4">
                    <a:lumMod val="60000"/>
                    <a:lumOff val="40000"/>
                  </a:schemeClr>
                </a:solidFill>
                <a:latin typeface="Helvetica" panose="020B0604020202020204"/>
                <a:cs typeface="Helvetica" panose="020B0604020202020204"/>
              </a:rPr>
              <a:t>celli</a:t>
            </a:r>
          </a:p>
        </p:txBody>
      </p:sp>
    </p:spTree>
    <p:extLst>
      <p:ext uri="{BB962C8B-B14F-4D97-AF65-F5344CB8AC3E}">
        <p14:creationId xmlns:p14="http://schemas.microsoft.com/office/powerpoint/2010/main" val="37842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7" grpId="0"/>
      <p:bldP spid="13" grpId="0" animBg="1"/>
      <p:bldP spid="9" grpId="0"/>
      <p:bldP spid="17" grpId="0"/>
      <p:bldP spid="8" grpId="0"/>
      <p:bldP spid="16" grpId="0"/>
      <p:bldP spid="16" grpId="1"/>
      <p:bldP spid="22" grpId="0"/>
      <p:bldP spid="22" grpId="1"/>
      <p:bldP spid="24" grpId="0"/>
      <p:bldP spid="24" grpId="1"/>
      <p:bldP spid="25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E0BCF54D-6537-1137-1B75-118D9B0434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73" y="0"/>
            <a:ext cx="9154873" cy="6101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2E9C2A1A-9227-1C5F-D217-908A55AF65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6528" b="99306" l="16042" r="48229">
                        <a14:foregroundMark x1="32083" y1="56944" x2="35938" y2="56806"/>
                        <a14:foregroundMark x1="31563" y1="57500" x2="31563" y2="57500"/>
                        <a14:foregroundMark x1="31667" y1="56528" x2="29375" y2="57917"/>
                        <a14:foregroundMark x1="20417" y1="86528" x2="24688" y2="79167"/>
                        <a14:foregroundMark x1="24688" y1="79167" x2="24479" y2="78056"/>
                        <a14:foregroundMark x1="16042" y1="78889" x2="25938" y2="65278"/>
                        <a14:foregroundMark x1="19375" y1="86667" x2="22083" y2="84583"/>
                        <a14:foregroundMark x1="22083" y1="84444" x2="22083" y2="86111"/>
                        <a14:foregroundMark x1="28542" y1="97917" x2="29688" y2="94722"/>
                        <a14:foregroundMark x1="27708" y1="90833" x2="28438" y2="97222"/>
                        <a14:foregroundMark x1="28646" y1="98194" x2="25729" y2="98333"/>
                        <a14:foregroundMark x1="28125" y1="99028" x2="29479" y2="98889"/>
                        <a14:foregroundMark x1="36042" y1="98611" x2="39167" y2="99306"/>
                        <a14:foregroundMark x1="37188" y1="96667" x2="37708" y2="90972"/>
                        <a14:foregroundMark x1="34271" y1="89444" x2="36458" y2="95694"/>
                        <a14:foregroundMark x1="31875" y1="90139" x2="30312" y2="92500"/>
                        <a14:foregroundMark x1="31042" y1="92500" x2="30312" y2="93472"/>
                        <a14:foregroundMark x1="44375" y1="88194" x2="41667" y2="78750"/>
                        <a14:foregroundMark x1="48229" y1="79583" x2="47188" y2="78472"/>
                        <a14:backgroundMark x1="24063" y1="82917" x2="24479" y2="83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980" t="52381" r="50000"/>
          <a:stretch>
            <a:fillRect/>
          </a:stretch>
        </p:blipFill>
        <p:spPr>
          <a:xfrm>
            <a:off x="-141316" y="3592286"/>
            <a:ext cx="3293706" cy="3265714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E9D35395-332A-70BC-F5DC-C7C41E5E6A4A}"/>
              </a:ext>
            </a:extLst>
          </p:cNvPr>
          <p:cNvSpPr txBox="1"/>
          <p:nvPr/>
        </p:nvSpPr>
        <p:spPr>
          <a:xfrm>
            <a:off x="2719253" y="5483194"/>
            <a:ext cx="210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8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Galileo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3A04FBFC-63C9-7F22-FA30-5AA3597CD5CC}"/>
              </a:ext>
            </a:extLst>
          </p:cNvPr>
          <p:cNvSpPr txBox="1"/>
          <p:nvPr/>
        </p:nvSpPr>
        <p:spPr>
          <a:xfrm>
            <a:off x="4821110" y="5616599"/>
            <a:ext cx="40902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ci</a:t>
            </a:r>
            <a:r>
              <a:rPr lang="it-IT" sz="36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2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ha fatto vedere</a:t>
            </a:r>
            <a:endParaRPr lang="en-GB" sz="6000" dirty="0">
              <a:solidFill>
                <a:srgbClr val="FFFF0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1" name="Picture 2" descr="Van Gogh's 'Starry Night' surprisingly adheres to the laws of physics,  scientists find | Space">
            <a:extLst>
              <a:ext uri="{FF2B5EF4-FFF2-40B4-BE49-F238E27FC236}">
                <a16:creationId xmlns:a16="http://schemas.microsoft.com/office/drawing/2014/main" id="{D9C9F805-C95E-9D5C-AD45-86146FD8A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5596" y="0"/>
            <a:ext cx="11149596" cy="627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4CD35804-08E5-BA65-40AD-66D27A0B96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948" b="92937" l="6195" r="91593">
                        <a14:foregroundMark x1="6862" y1="29058" x2="7080" y2="33457"/>
                        <a14:foregroundMark x1="6195" y1="15613" x2="6456" y2="20872"/>
                        <a14:foregroundMark x1="89920" y1="20184" x2="81858" y2="27881"/>
                        <a14:foregroundMark x1="91593" y1="18587" x2="90263" y2="19856"/>
                        <a14:foregroundMark x1="89823" y1="29368" x2="90708" y2="33086"/>
                        <a14:foregroundMark x1="60177" y1="92937" x2="65929" y2="91450"/>
                        <a14:foregroundMark x1="29646" y1="91822" x2="34513" y2="91822"/>
                        <a14:foregroundMark x1="57080" y1="5948" x2="58263" y2="7274"/>
                        <a14:backgroundMark x1="9735" y1="26022" x2="3982" y2="24535"/>
                        <a14:backgroundMark x1="18584" y1="12639" x2="30973" y2="9294"/>
                        <a14:backgroundMark x1="35841" y1="9294" x2="52655" y2="9294"/>
                        <a14:backgroundMark x1="57080" y1="8550" x2="88496" y2="16357"/>
                        <a14:backgroundMark x1="88496" y1="16357" x2="87611" y2="15613"/>
                        <a14:backgroundMark x1="15487" y1="13383" x2="18584" y2="1524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372" y="3195869"/>
            <a:ext cx="3206358" cy="3816419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C29A224F-4AEC-1959-2597-326FBE91A108}"/>
              </a:ext>
            </a:extLst>
          </p:cNvPr>
          <p:cNvSpPr txBox="1"/>
          <p:nvPr/>
        </p:nvSpPr>
        <p:spPr>
          <a:xfrm rot="19913070">
            <a:off x="1855960" y="3261802"/>
            <a:ext cx="1495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b="1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Helvetica" panose="020B0604020202020204" pitchFamily="34" charset="0"/>
              </a:rPr>
              <a:t>O</a:t>
            </a:r>
            <a:r>
              <a:rPr lang="it-IT" sz="3200" b="1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Helvetica" panose="020B0604020202020204" pitchFamily="34" charset="0"/>
              </a:rPr>
              <a:t>O</a:t>
            </a:r>
            <a:r>
              <a:rPr lang="it-IT" sz="4000" b="1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Helvetica" panose="020B0604020202020204" pitchFamily="34" charset="0"/>
              </a:rPr>
              <a:t>H !</a:t>
            </a:r>
            <a:endParaRPr lang="en-GB" sz="4000" b="1" dirty="0">
              <a:solidFill>
                <a:srgbClr val="00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cs typeface="Helvetica" panose="020B0604020202020204" pitchFamily="34" charset="0"/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F62A0C81-152C-BFE1-D059-75D196625AF9}"/>
              </a:ext>
            </a:extLst>
          </p:cNvPr>
          <p:cNvSpPr txBox="1"/>
          <p:nvPr/>
        </p:nvSpPr>
        <p:spPr>
          <a:xfrm>
            <a:off x="0" y="6036931"/>
            <a:ext cx="91548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Dio</a:t>
            </a:r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nella</a:t>
            </a:r>
            <a:r>
              <a:rPr lang="it-IT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Perfezione </a:t>
            </a:r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del</a:t>
            </a:r>
            <a:r>
              <a:rPr lang="it-IT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Creato</a:t>
            </a:r>
            <a:endParaRPr lang="en-GB" sz="7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16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2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9FAC1F-7141-30DA-149C-63A567F8E6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l Papa agli universitari: siate artigiani di pace, il riarmo arricchisce  le élite - Vatican News">
            <a:extLst>
              <a:ext uri="{FF2B5EF4-FFF2-40B4-BE49-F238E27FC236}">
                <a16:creationId xmlns:a16="http://schemas.microsoft.com/office/drawing/2014/main" id="{028A70B6-86F9-F71F-2225-93E20DA468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4"/>
          <a:stretch>
            <a:fillRect/>
          </a:stretch>
        </p:blipFill>
        <p:spPr bwMode="auto">
          <a:xfrm>
            <a:off x="-14991" y="28322"/>
            <a:ext cx="12154356" cy="681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35092B83-73E5-75C2-1D88-F57729410022}"/>
              </a:ext>
            </a:extLst>
          </p:cNvPr>
          <p:cNvSpPr txBox="1"/>
          <p:nvPr/>
        </p:nvSpPr>
        <p:spPr>
          <a:xfrm>
            <a:off x="1" y="91032"/>
            <a:ext cx="944177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48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«C</a:t>
            </a:r>
            <a:r>
              <a:rPr lang="it-IT" sz="4800" b="0" i="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hi cerca la verità… troverà Dio</a:t>
            </a:r>
            <a:r>
              <a:rPr lang="it-IT" sz="48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, </a:t>
            </a:r>
          </a:p>
          <a:p>
            <a:r>
              <a:rPr lang="it-IT" sz="4800" b="0" i="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nella bellezza della creazione…»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5E6915FA-580A-6342-19A5-37A91ABA11CB}"/>
              </a:ext>
            </a:extLst>
          </p:cNvPr>
          <p:cNvSpPr txBox="1"/>
          <p:nvPr/>
        </p:nvSpPr>
        <p:spPr>
          <a:xfrm>
            <a:off x="1839448" y="5460426"/>
            <a:ext cx="9129011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40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Leone XIV   </a:t>
            </a:r>
          </a:p>
          <a:p>
            <a:r>
              <a:rPr lang="it-IT" sz="2000" b="0" i="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Visita Pastorale alla </a:t>
            </a:r>
            <a:r>
              <a:rPr lang="it-IT" sz="24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Sapienza di Roma   </a:t>
            </a:r>
            <a:r>
              <a:rPr lang="it-IT" sz="28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14-05-2026</a:t>
            </a:r>
            <a:endParaRPr lang="it-IT" sz="2800" b="0" i="0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6270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Galileo Galilei: from Pisa to our place in the universe | The Florentine  The Florentine">
            <a:extLst>
              <a:ext uri="{FF2B5EF4-FFF2-40B4-BE49-F238E27FC236}">
                <a16:creationId xmlns:a16="http://schemas.microsoft.com/office/drawing/2014/main" id="{4CAF2164-09C3-8FF4-993D-FC61024E29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56" b="96633" l="9961" r="89941">
                        <a14:foregroundMark x1="55273" y1="15520" x2="50684" y2="13470"/>
                        <a14:foregroundMark x1="53027" y1="14056" x2="50684" y2="12884"/>
                        <a14:foregroundMark x1="21777" y1="88726" x2="62402" y2="97365"/>
                        <a14:foregroundMark x1="62402" y1="97365" x2="68066" y2="96633"/>
                        <a14:foregroundMark x1="68066" y1="96633" x2="69043" y2="954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6" y="-766936"/>
            <a:ext cx="9000983" cy="6003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D416AB1E-528F-876C-975E-5B0FC1150BC5}"/>
              </a:ext>
            </a:extLst>
          </p:cNvPr>
          <p:cNvSpPr txBox="1"/>
          <p:nvPr/>
        </p:nvSpPr>
        <p:spPr>
          <a:xfrm>
            <a:off x="4156363" y="3749964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41A9C3DB-2BBE-7131-73FD-AF70410F794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1CDE1452-EAE5-650B-0BF0-12FA5B008636}"/>
              </a:ext>
            </a:extLst>
          </p:cNvPr>
          <p:cNvSpPr txBox="1"/>
          <p:nvPr/>
        </p:nvSpPr>
        <p:spPr>
          <a:xfrm>
            <a:off x="38100" y="3109406"/>
            <a:ext cx="91059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Ha sfidato secoli di pensiero aristotelico 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E02837C8-81CD-1743-51D9-A2BD90FA46AE}"/>
              </a:ext>
            </a:extLst>
          </p:cNvPr>
          <p:cNvSpPr txBox="1"/>
          <p:nvPr/>
        </p:nvSpPr>
        <p:spPr>
          <a:xfrm>
            <a:off x="38099" y="3644488"/>
            <a:ext cx="91059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Ha percorso i corridoi dell'Inquisizione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30F56D30-A899-9A95-6D41-5115BDFBA797}"/>
              </a:ext>
            </a:extLst>
          </p:cNvPr>
          <p:cNvSpPr txBox="1"/>
          <p:nvPr/>
        </p:nvSpPr>
        <p:spPr>
          <a:xfrm>
            <a:off x="0" y="4150074"/>
            <a:ext cx="9144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0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Cieco e prigioniero ha prodotto scienza rivoluzionaria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382E1996-911C-AF07-2B61-B3A774E36D3F}"/>
              </a:ext>
            </a:extLst>
          </p:cNvPr>
          <p:cNvSpPr txBox="1"/>
          <p:nvPr/>
        </p:nvSpPr>
        <p:spPr>
          <a:xfrm>
            <a:off x="38099" y="5104498"/>
            <a:ext cx="899160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4400" b="0" i="0" dirty="0">
                <a:solidFill>
                  <a:srgbClr val="C6A68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Ha tracciato la strada della scienza</a:t>
            </a:r>
          </a:p>
          <a:p>
            <a:pPr algn="ctr"/>
            <a:r>
              <a:rPr lang="it-IT" sz="4400" b="0" i="0" dirty="0">
                <a:solidFill>
                  <a:srgbClr val="C6A68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 panose="02000000000000000000" pitchFamily="2" charset="0"/>
              </a:rPr>
              <a:t> per i secoli a venire</a:t>
            </a:r>
            <a:endParaRPr lang="en-GB" sz="4400" dirty="0">
              <a:solidFill>
                <a:srgbClr val="C6A68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8" descr="Galileo's Instruments of Discovery">
            <a:extLst>
              <a:ext uri="{FF2B5EF4-FFF2-40B4-BE49-F238E27FC236}">
                <a16:creationId xmlns:a16="http://schemas.microsoft.com/office/drawing/2014/main" id="{B0E6B758-4D65-030E-1B86-11E6CE2980D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CD074E29-E371-A816-A6B5-D2EDE393028E}"/>
              </a:ext>
            </a:extLst>
          </p:cNvPr>
          <p:cNvSpPr txBox="1"/>
          <p:nvPr/>
        </p:nvSpPr>
        <p:spPr>
          <a:xfrm>
            <a:off x="980653" y="145213"/>
            <a:ext cx="70375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800" dirty="0">
                <a:solidFill>
                  <a:srgbClr val="C6A684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GALILEO           GALILEI</a:t>
            </a:r>
            <a:endParaRPr lang="en-GB" sz="4800" dirty="0">
              <a:solidFill>
                <a:srgbClr val="C6A684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8788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3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magine 18">
            <a:extLst>
              <a:ext uri="{FF2B5EF4-FFF2-40B4-BE49-F238E27FC236}">
                <a16:creationId xmlns:a16="http://schemas.microsoft.com/office/drawing/2014/main" id="{5E581A83-3FCB-D399-52E6-7C23B72314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784" t="28703" r="70758" b="66277"/>
          <a:stretch>
            <a:fillRect/>
          </a:stretch>
        </p:blipFill>
        <p:spPr>
          <a:xfrm rot="10800000">
            <a:off x="673009" y="3008315"/>
            <a:ext cx="7793717" cy="3191347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EF2B3621-5C9F-CBBF-6E1D-82536A532D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305" b="46536" l="12228" r="57809">
                        <a14:foregroundMark x1="57809" y1="46536" x2="17978" y2="40975"/>
                        <a14:foregroundMark x1="12228" y1="46108" x2="40194" y2="44012"/>
                        <a14:backgroundMark x1="57809" y1="31651" x2="44310" y2="33832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784" t="24040" r="41709" b="53299"/>
          <a:stretch>
            <a:fillRect/>
          </a:stretch>
        </p:blipFill>
        <p:spPr>
          <a:xfrm rot="10800000">
            <a:off x="673020" y="679459"/>
            <a:ext cx="7793719" cy="5374284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78648F72-AB0D-D151-15EA-5565F3ABCD75}"/>
              </a:ext>
            </a:extLst>
          </p:cNvPr>
          <p:cNvSpPr txBox="1"/>
          <p:nvPr/>
        </p:nvSpPr>
        <p:spPr>
          <a:xfrm>
            <a:off x="673009" y="264654"/>
            <a:ext cx="7793719" cy="228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buNone/>
            </a:pPr>
            <a:r>
              <a:rPr lang="it-IT" sz="2400" kern="1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ea typeface="Calibri" panose="020F0502020204030204" pitchFamily="34" charset="0"/>
                <a:cs typeface="Arial" panose="020B0604020202020204" pitchFamily="34" charset="0"/>
              </a:rPr>
              <a:t>Perché</a:t>
            </a:r>
          </a:p>
          <a:p>
            <a:pPr algn="ctr">
              <a:lnSpc>
                <a:spcPct val="107000"/>
              </a:lnSpc>
              <a:buNone/>
            </a:pPr>
            <a:r>
              <a:rPr lang="it-IT" sz="3600" kern="1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ea typeface="Calibri" panose="020F0502020204030204" pitchFamily="34" charset="0"/>
                <a:cs typeface="Arial" panose="020B0604020202020204" pitchFamily="34" charset="0"/>
              </a:rPr>
              <a:t>L’UNIVERSO È SCRITTO</a:t>
            </a:r>
          </a:p>
          <a:p>
            <a:pPr algn="ctr">
              <a:lnSpc>
                <a:spcPct val="107000"/>
              </a:lnSpc>
              <a:buNone/>
            </a:pPr>
            <a:r>
              <a:rPr lang="it-IT" sz="3600" kern="1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ea typeface="Calibri" panose="020F0502020204030204" pitchFamily="34" charset="0"/>
                <a:cs typeface="Arial" panose="020B0604020202020204" pitchFamily="34" charset="0"/>
              </a:rPr>
              <a:t> IN </a:t>
            </a:r>
            <a:r>
              <a:rPr lang="it-IT" sz="4000" kern="100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ea typeface="Calibri" panose="020F0502020204030204" pitchFamily="34" charset="0"/>
                <a:cs typeface="Arial" panose="020B0604020202020204" pitchFamily="34" charset="0"/>
              </a:rPr>
              <a:t>LINGUA MATEMATICA</a:t>
            </a:r>
          </a:p>
          <a:p>
            <a:pPr algn="ctr">
              <a:lnSpc>
                <a:spcPct val="107000"/>
              </a:lnSpc>
              <a:buNone/>
            </a:pPr>
            <a:endParaRPr lang="en-GB" sz="3600" kern="100" dirty="0"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Immagine 17">
            <a:extLst>
              <a:ext uri="{FF2B5EF4-FFF2-40B4-BE49-F238E27FC236}">
                <a16:creationId xmlns:a16="http://schemas.microsoft.com/office/drawing/2014/main" id="{3C32D561-6E5B-8427-5031-FFEA864B5BA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219" b="39393" l="64165" r="85533">
                        <a14:foregroundMark x1="79540" y1="39435" x2="80327" y2="38067"/>
                        <a14:foregroundMark x1="75000" y1="38879" x2="75787" y2="39264"/>
                        <a14:foregroundMark x1="76998" y1="33276" x2="77361" y2="32635"/>
                        <a14:foregroundMark x1="74455" y1="34902" x2="74758" y2="33961"/>
                        <a14:foregroundMark x1="79056" y1="39307" x2="81295" y2="39307"/>
                        <a14:foregroundMark x1="80266" y1="26989" x2="78692" y2="26561"/>
                        <a14:foregroundMark x1="80932" y1="28144" x2="80508" y2="27588"/>
                        <a14:foregroundMark x1="74213" y1="26732" x2="73305" y2="27716"/>
                        <a14:foregroundMark x1="73245" y1="27887" x2="73668" y2="26818"/>
                        <a14:foregroundMark x1="74213" y1="26262" x2="73608" y2="26689"/>
                        <a14:foregroundMark x1="79298" y1="26219" x2="76513" y2="26262"/>
                        <a14:foregroundMark x1="80266" y1="27331" x2="79722" y2="26989"/>
                        <a14:foregroundMark x1="79843" y1="26561" x2="79661" y2="27331"/>
                        <a14:backgroundMark x1="70884" y1="31095" x2="72094" y2="27973"/>
                        <a14:backgroundMark x1="72094" y1="27973" x2="68584" y2="29683"/>
                        <a14:backgroundMark x1="68584" y1="29683" x2="68584" y2="2981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612" t="25055" r="11793" b="60099"/>
          <a:stretch>
            <a:fillRect/>
          </a:stretch>
        </p:blipFill>
        <p:spPr>
          <a:xfrm rot="10800000">
            <a:off x="3099400" y="2566231"/>
            <a:ext cx="3032748" cy="2395874"/>
          </a:xfrm>
          <a:prstGeom prst="rect">
            <a:avLst/>
          </a:prstGeom>
        </p:spPr>
      </p:pic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41669423-3C29-C4AB-1F44-8456F98337B1}"/>
              </a:ext>
            </a:extLst>
          </p:cNvPr>
          <p:cNvSpPr txBox="1"/>
          <p:nvPr/>
        </p:nvSpPr>
        <p:spPr>
          <a:xfrm>
            <a:off x="3216059" y="1479847"/>
            <a:ext cx="519627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dirty="0">
                <a:solidFill>
                  <a:srgbClr val="F6C45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ea typeface="Calibri" panose="020F0502020204030204" pitchFamily="34" charset="0"/>
                <a:cs typeface="Arial" panose="020B0604020202020204" pitchFamily="34" charset="0"/>
              </a:rPr>
              <a:t>Misura ciò che è misurabile, </a:t>
            </a:r>
          </a:p>
          <a:p>
            <a:r>
              <a:rPr lang="it-IT" sz="2400" dirty="0">
                <a:solidFill>
                  <a:srgbClr val="F6C45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ea typeface="Calibri" panose="020F0502020204030204" pitchFamily="34" charset="0"/>
                <a:cs typeface="Arial" panose="020B0604020202020204" pitchFamily="34" charset="0"/>
              </a:rPr>
              <a:t>e rendi misurabile ciò che non lo è</a:t>
            </a:r>
            <a:endParaRPr lang="en-GB" sz="2400" dirty="0">
              <a:solidFill>
                <a:srgbClr val="F6C45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3255AF1D-F3EC-B349-9EA7-AEAD94DF12A1}"/>
              </a:ext>
            </a:extLst>
          </p:cNvPr>
          <p:cNvSpPr txBox="1"/>
          <p:nvPr/>
        </p:nvSpPr>
        <p:spPr>
          <a:xfrm>
            <a:off x="193962" y="100177"/>
            <a:ext cx="3103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dirty="0">
                <a:solidFill>
                  <a:srgbClr val="F6C45A"/>
                </a:solidFill>
                <a:latin typeface="Helvetica" panose="020B0604020202020204"/>
                <a:cs typeface="Helvetica" panose="020B0604020202020204"/>
              </a:rPr>
              <a:t>Salviati a </a:t>
            </a:r>
            <a:r>
              <a:rPr lang="it-IT" sz="2800" dirty="0" err="1">
                <a:solidFill>
                  <a:srgbClr val="F6C45A"/>
                </a:solidFill>
                <a:latin typeface="Helvetica" panose="020B0604020202020204"/>
                <a:cs typeface="Helvetica" panose="020B0604020202020204"/>
              </a:rPr>
              <a:t>Sagredo</a:t>
            </a:r>
            <a:endParaRPr lang="en-GB" sz="2800" dirty="0">
              <a:solidFill>
                <a:srgbClr val="F6C45A"/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23" name="Triangolo isoscele 22">
            <a:extLst>
              <a:ext uri="{FF2B5EF4-FFF2-40B4-BE49-F238E27FC236}">
                <a16:creationId xmlns:a16="http://schemas.microsoft.com/office/drawing/2014/main" id="{CB0FEDC3-738D-1C39-C384-D3A2F52D9AB6}"/>
              </a:ext>
            </a:extLst>
          </p:cNvPr>
          <p:cNvSpPr/>
          <p:nvPr/>
        </p:nvSpPr>
        <p:spPr>
          <a:xfrm rot="19522279">
            <a:off x="1127774" y="2077801"/>
            <a:ext cx="946303" cy="744451"/>
          </a:xfrm>
          <a:prstGeom prst="triangle">
            <a:avLst/>
          </a:prstGeom>
          <a:noFill/>
          <a:ln>
            <a:solidFill>
              <a:srgbClr val="E8EE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e 23">
            <a:extLst>
              <a:ext uri="{FF2B5EF4-FFF2-40B4-BE49-F238E27FC236}">
                <a16:creationId xmlns:a16="http://schemas.microsoft.com/office/drawing/2014/main" id="{12C54609-1BAA-3E61-3040-0B98C025A04C}"/>
              </a:ext>
            </a:extLst>
          </p:cNvPr>
          <p:cNvSpPr/>
          <p:nvPr/>
        </p:nvSpPr>
        <p:spPr>
          <a:xfrm>
            <a:off x="7271682" y="2271368"/>
            <a:ext cx="678925" cy="649705"/>
          </a:xfrm>
          <a:prstGeom prst="ellipse">
            <a:avLst/>
          </a:prstGeom>
          <a:noFill/>
          <a:ln>
            <a:solidFill>
              <a:srgbClr val="E8EE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ttangolo 24">
            <a:extLst>
              <a:ext uri="{FF2B5EF4-FFF2-40B4-BE49-F238E27FC236}">
                <a16:creationId xmlns:a16="http://schemas.microsoft.com/office/drawing/2014/main" id="{EDD4A140-EAC5-1D79-8435-7EFAC2366A27}"/>
              </a:ext>
            </a:extLst>
          </p:cNvPr>
          <p:cNvSpPr/>
          <p:nvPr/>
        </p:nvSpPr>
        <p:spPr>
          <a:xfrm rot="20305981">
            <a:off x="5574333" y="2258131"/>
            <a:ext cx="541422" cy="537281"/>
          </a:xfrm>
          <a:prstGeom prst="rect">
            <a:avLst/>
          </a:prstGeom>
          <a:noFill/>
          <a:ln>
            <a:solidFill>
              <a:srgbClr val="E8EE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45A1BC74-DEAB-A852-3702-CBBF1743242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99" t="22816" r="25296" b="9395"/>
          <a:stretch>
            <a:fillRect/>
          </a:stretch>
        </p:blipFill>
        <p:spPr>
          <a:xfrm>
            <a:off x="-383387" y="0"/>
            <a:ext cx="10579174" cy="7223760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B18424E1-E24A-2300-A427-3F4AC8E7146E}"/>
              </a:ext>
            </a:extLst>
          </p:cNvPr>
          <p:cNvSpPr txBox="1"/>
          <p:nvPr/>
        </p:nvSpPr>
        <p:spPr>
          <a:xfrm>
            <a:off x="1551756" y="4280805"/>
            <a:ext cx="670888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6000" dirty="0">
                <a:solidFill>
                  <a:srgbClr val="FFA1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Messer</a:t>
            </a:r>
          </a:p>
          <a:p>
            <a:r>
              <a:rPr lang="it-IT" sz="6000" dirty="0">
                <a:solidFill>
                  <a:srgbClr val="FFA1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     </a:t>
            </a:r>
            <a:r>
              <a:rPr lang="it-IT" sz="8000" dirty="0">
                <a:solidFill>
                  <a:srgbClr val="FFA1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GALILEO</a:t>
            </a:r>
            <a:endParaRPr lang="en-GB" sz="8000" dirty="0">
              <a:solidFill>
                <a:srgbClr val="FFA15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86D10399-D5B1-DFFC-B8C6-DD60F3C2E44F}"/>
              </a:ext>
            </a:extLst>
          </p:cNvPr>
          <p:cNvSpPr txBox="1"/>
          <p:nvPr/>
        </p:nvSpPr>
        <p:spPr>
          <a:xfrm>
            <a:off x="2421903" y="-139951"/>
            <a:ext cx="438774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8800" dirty="0">
                <a:solidFill>
                  <a:srgbClr val="FFA1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GRAZIE</a:t>
            </a:r>
            <a:endParaRPr lang="it-IT" sz="8000" dirty="0">
              <a:solidFill>
                <a:srgbClr val="FFA15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5200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0" grpId="0"/>
      <p:bldP spid="21" grpId="0"/>
      <p:bldP spid="23" grpId="0" animBg="1"/>
      <p:bldP spid="24" grpId="0" animBg="1"/>
      <p:bldP spid="25" grpId="0" animBg="1"/>
      <p:bldP spid="3" grpId="0"/>
      <p:bldP spid="5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artone Animato Genio Malvagio Di Aladdin Illustrazione Vettoriale - Illustrazione di mascotte, carattere: 87717132">
            <a:extLst>
              <a:ext uri="{FF2B5EF4-FFF2-40B4-BE49-F238E27FC236}">
                <a16:creationId xmlns:a16="http://schemas.microsoft.com/office/drawing/2014/main" id="{9447F6EC-A774-12EE-460B-B277202BDF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347" b="94781" l="9491" r="89815">
                        <a14:foregroundMark x1="9722" y1="85049" x2="15509" y2="90127"/>
                        <a14:foregroundMark x1="33102" y1="94922" x2="33796" y2="94499"/>
                        <a14:foregroundMark x1="64352" y1="8886" x2="51620" y2="6347"/>
                        <a14:backgroundMark x1="13426" y1="86037" x2="11806" y2="857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552"/>
          <a:stretch>
            <a:fillRect/>
          </a:stretch>
        </p:blipFill>
        <p:spPr bwMode="auto">
          <a:xfrm>
            <a:off x="-225916" y="1925619"/>
            <a:ext cx="4114800" cy="5095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0551FAA1-2777-9BDE-45D1-DF914E99A3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796" b="89806" l="9953" r="89100">
                        <a14:foregroundMark x1="30806" y1="17476" x2="20379" y2="32039"/>
                        <a14:foregroundMark x1="20379" y1="32039" x2="20379" y2="32039"/>
                        <a14:foregroundMark x1="44550" y1="9223" x2="62085" y2="17961"/>
                        <a14:foregroundMark x1="62085" y1="17961" x2="68720" y2="25728"/>
                        <a14:foregroundMark x1="68720" y1="34951" x2="64929" y2="13592"/>
                        <a14:foregroundMark x1="64929" y1="13592" x2="45972" y2="6796"/>
                        <a14:foregroundMark x1="45972" y1="6796" x2="44076" y2="6796"/>
                        <a14:foregroundMark x1="39336" y1="70388" x2="63033" y2="81553"/>
                        <a14:foregroundMark x1="63033" y1="81553" x2="71090" y2="73301"/>
                        <a14:foregroundMark x1="44550" y1="80583" x2="62085" y2="8203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6667" y="134892"/>
            <a:ext cx="2457311" cy="2399081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0C49FF19-F55C-0FF5-6C39-693112EA15DB}"/>
              </a:ext>
            </a:extLst>
          </p:cNvPr>
          <p:cNvSpPr txBox="1"/>
          <p:nvPr/>
        </p:nvSpPr>
        <p:spPr>
          <a:xfrm>
            <a:off x="2629844" y="0"/>
            <a:ext cx="48440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800" dirty="0">
                <a:solidFill>
                  <a:schemeClr val="bg1"/>
                </a:solidFill>
              </a:rPr>
              <a:t>IL COLPO di GENIO</a:t>
            </a:r>
          </a:p>
        </p:txBody>
      </p:sp>
      <p:pic>
        <p:nvPicPr>
          <p:cNvPr id="6" name="Picture 8" descr="Può includere: Una collezione di fumetti colorati con varie forme e motivi, tra cui stelle, punti e linee. Le bolle sono su uno sfondo blu chiaro.">
            <a:extLst>
              <a:ext uri="{FF2B5EF4-FFF2-40B4-BE49-F238E27FC236}">
                <a16:creationId xmlns:a16="http://schemas.microsoft.com/office/drawing/2014/main" id="{E3AA9AA2-F217-E6DB-E3E5-8AC230B196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154" b="90000" l="9950" r="89924">
                        <a14:foregroundMark x1="18640" y1="10128" x2="24055" y2="18846"/>
                        <a14:foregroundMark x1="30780" y1="30552" x2="30605" y2="30385"/>
                        <a14:foregroundMark x1="20655" y1="7308" x2="20403" y2="6154"/>
                        <a14:backgroundMark x1="33727" y1="32833" x2="35139" y2="33590"/>
                        <a14:backgroundMark x1="30353" y1="31026" x2="32008" y2="31913"/>
                        <a14:backgroundMark x1="52015" y1="36282" x2="55164" y2="49615"/>
                        <a14:backgroundMark x1="34635" y1="32308" x2="28338" y2="250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462" r="62431" b="63478"/>
          <a:stretch>
            <a:fillRect/>
          </a:stretch>
        </p:blipFill>
        <p:spPr bwMode="auto">
          <a:xfrm rot="5400000" flipH="1">
            <a:off x="2352720" y="-2335526"/>
            <a:ext cx="5398266" cy="1152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Figura a mano libera: forma 7">
            <a:extLst>
              <a:ext uri="{FF2B5EF4-FFF2-40B4-BE49-F238E27FC236}">
                <a16:creationId xmlns:a16="http://schemas.microsoft.com/office/drawing/2014/main" id="{047FB67C-BC9E-5866-CFA6-270E008BE3B1}"/>
              </a:ext>
            </a:extLst>
          </p:cNvPr>
          <p:cNvSpPr/>
          <p:nvPr/>
        </p:nvSpPr>
        <p:spPr>
          <a:xfrm>
            <a:off x="2912770" y="2919470"/>
            <a:ext cx="3058371" cy="1089259"/>
          </a:xfrm>
          <a:custGeom>
            <a:avLst/>
            <a:gdLst>
              <a:gd name="connsiteX0" fmla="*/ 815660 w 2139082"/>
              <a:gd name="connsiteY0" fmla="*/ 154237 h 760269"/>
              <a:gd name="connsiteX1" fmla="*/ 452103 w 2139082"/>
              <a:gd name="connsiteY1" fmla="*/ 187287 h 760269"/>
              <a:gd name="connsiteX2" fmla="*/ 397019 w 2139082"/>
              <a:gd name="connsiteY2" fmla="*/ 198304 h 760269"/>
              <a:gd name="connsiteX3" fmla="*/ 264817 w 2139082"/>
              <a:gd name="connsiteY3" fmla="*/ 242371 h 760269"/>
              <a:gd name="connsiteX4" fmla="*/ 99563 w 2139082"/>
              <a:gd name="connsiteY4" fmla="*/ 330506 h 760269"/>
              <a:gd name="connsiteX5" fmla="*/ 33462 w 2139082"/>
              <a:gd name="connsiteY5" fmla="*/ 352540 h 760269"/>
              <a:gd name="connsiteX6" fmla="*/ 11429 w 2139082"/>
              <a:gd name="connsiteY6" fmla="*/ 385591 h 760269"/>
              <a:gd name="connsiteX7" fmla="*/ 11429 w 2139082"/>
              <a:gd name="connsiteY7" fmla="*/ 484743 h 760269"/>
              <a:gd name="connsiteX8" fmla="*/ 22445 w 2139082"/>
              <a:gd name="connsiteY8" fmla="*/ 517793 h 760269"/>
              <a:gd name="connsiteX9" fmla="*/ 88547 w 2139082"/>
              <a:gd name="connsiteY9" fmla="*/ 594911 h 760269"/>
              <a:gd name="connsiteX10" fmla="*/ 154648 w 2139082"/>
              <a:gd name="connsiteY10" fmla="*/ 661012 h 760269"/>
              <a:gd name="connsiteX11" fmla="*/ 209732 w 2139082"/>
              <a:gd name="connsiteY11" fmla="*/ 672029 h 760269"/>
              <a:gd name="connsiteX12" fmla="*/ 242783 w 2139082"/>
              <a:gd name="connsiteY12" fmla="*/ 683046 h 760269"/>
              <a:gd name="connsiteX13" fmla="*/ 286850 w 2139082"/>
              <a:gd name="connsiteY13" fmla="*/ 694063 h 760269"/>
              <a:gd name="connsiteX14" fmla="*/ 352951 w 2139082"/>
              <a:gd name="connsiteY14" fmla="*/ 716097 h 760269"/>
              <a:gd name="connsiteX15" fmla="*/ 419053 w 2139082"/>
              <a:gd name="connsiteY15" fmla="*/ 727114 h 760269"/>
              <a:gd name="connsiteX16" fmla="*/ 474137 w 2139082"/>
              <a:gd name="connsiteY16" fmla="*/ 749147 h 760269"/>
              <a:gd name="connsiteX17" fmla="*/ 1674976 w 2139082"/>
              <a:gd name="connsiteY17" fmla="*/ 716097 h 760269"/>
              <a:gd name="connsiteX18" fmla="*/ 1972431 w 2139082"/>
              <a:gd name="connsiteY18" fmla="*/ 661012 h 760269"/>
              <a:gd name="connsiteX19" fmla="*/ 2049549 w 2139082"/>
              <a:gd name="connsiteY19" fmla="*/ 627962 h 760269"/>
              <a:gd name="connsiteX20" fmla="*/ 2104633 w 2139082"/>
              <a:gd name="connsiteY20" fmla="*/ 583894 h 760269"/>
              <a:gd name="connsiteX21" fmla="*/ 2126667 w 2139082"/>
              <a:gd name="connsiteY21" fmla="*/ 539827 h 760269"/>
              <a:gd name="connsiteX22" fmla="*/ 2126667 w 2139082"/>
              <a:gd name="connsiteY22" fmla="*/ 319490 h 760269"/>
              <a:gd name="connsiteX23" fmla="*/ 2082600 w 2139082"/>
              <a:gd name="connsiteY23" fmla="*/ 187287 h 760269"/>
              <a:gd name="connsiteX24" fmla="*/ 2060566 w 2139082"/>
              <a:gd name="connsiteY24" fmla="*/ 143220 h 760269"/>
              <a:gd name="connsiteX25" fmla="*/ 2016498 w 2139082"/>
              <a:gd name="connsiteY25" fmla="*/ 121186 h 760269"/>
              <a:gd name="connsiteX26" fmla="*/ 1928363 w 2139082"/>
              <a:gd name="connsiteY26" fmla="*/ 55085 h 760269"/>
              <a:gd name="connsiteX27" fmla="*/ 1663959 w 2139082"/>
              <a:gd name="connsiteY27" fmla="*/ 22034 h 760269"/>
              <a:gd name="connsiteX28" fmla="*/ 1388537 w 2139082"/>
              <a:gd name="connsiteY28" fmla="*/ 0 h 760269"/>
              <a:gd name="connsiteX29" fmla="*/ 848710 w 2139082"/>
              <a:gd name="connsiteY29" fmla="*/ 22034 h 760269"/>
              <a:gd name="connsiteX30" fmla="*/ 815660 w 2139082"/>
              <a:gd name="connsiteY30" fmla="*/ 55085 h 760269"/>
              <a:gd name="connsiteX31" fmla="*/ 804643 w 2139082"/>
              <a:gd name="connsiteY31" fmla="*/ 110169 h 760269"/>
              <a:gd name="connsiteX32" fmla="*/ 815660 w 2139082"/>
              <a:gd name="connsiteY32" fmla="*/ 154237 h 760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139082" h="760269">
                <a:moveTo>
                  <a:pt x="815660" y="154237"/>
                </a:moveTo>
                <a:cubicBezTo>
                  <a:pt x="756903" y="167090"/>
                  <a:pt x="639786" y="160475"/>
                  <a:pt x="452103" y="187287"/>
                </a:cubicBezTo>
                <a:cubicBezTo>
                  <a:pt x="433566" y="189935"/>
                  <a:pt x="414916" y="192797"/>
                  <a:pt x="397019" y="198304"/>
                </a:cubicBezTo>
                <a:cubicBezTo>
                  <a:pt x="175387" y="266499"/>
                  <a:pt x="396903" y="209352"/>
                  <a:pt x="264817" y="242371"/>
                </a:cubicBezTo>
                <a:cubicBezTo>
                  <a:pt x="200465" y="280982"/>
                  <a:pt x="179149" y="295687"/>
                  <a:pt x="99563" y="330506"/>
                </a:cubicBezTo>
                <a:cubicBezTo>
                  <a:pt x="78285" y="339815"/>
                  <a:pt x="55496" y="345195"/>
                  <a:pt x="33462" y="352540"/>
                </a:cubicBezTo>
                <a:cubicBezTo>
                  <a:pt x="26118" y="363557"/>
                  <a:pt x="16078" y="373193"/>
                  <a:pt x="11429" y="385591"/>
                </a:cubicBezTo>
                <a:cubicBezTo>
                  <a:pt x="-6290" y="432842"/>
                  <a:pt x="-1112" y="440849"/>
                  <a:pt x="11429" y="484743"/>
                </a:cubicBezTo>
                <a:cubicBezTo>
                  <a:pt x="14619" y="495909"/>
                  <a:pt x="15786" y="508280"/>
                  <a:pt x="22445" y="517793"/>
                </a:cubicBezTo>
                <a:cubicBezTo>
                  <a:pt x="41861" y="545530"/>
                  <a:pt x="67397" y="568473"/>
                  <a:pt x="88547" y="594911"/>
                </a:cubicBezTo>
                <a:cubicBezTo>
                  <a:pt x="115816" y="628997"/>
                  <a:pt x="106850" y="639769"/>
                  <a:pt x="154648" y="661012"/>
                </a:cubicBezTo>
                <a:cubicBezTo>
                  <a:pt x="171759" y="668617"/>
                  <a:pt x="191566" y="667487"/>
                  <a:pt x="209732" y="672029"/>
                </a:cubicBezTo>
                <a:cubicBezTo>
                  <a:pt x="220998" y="674846"/>
                  <a:pt x="231617" y="679856"/>
                  <a:pt x="242783" y="683046"/>
                </a:cubicBezTo>
                <a:cubicBezTo>
                  <a:pt x="257342" y="687206"/>
                  <a:pt x="272347" y="689712"/>
                  <a:pt x="286850" y="694063"/>
                </a:cubicBezTo>
                <a:cubicBezTo>
                  <a:pt x="309096" y="700737"/>
                  <a:pt x="330419" y="710464"/>
                  <a:pt x="352951" y="716097"/>
                </a:cubicBezTo>
                <a:cubicBezTo>
                  <a:pt x="374622" y="721515"/>
                  <a:pt x="397019" y="723442"/>
                  <a:pt x="419053" y="727114"/>
                </a:cubicBezTo>
                <a:cubicBezTo>
                  <a:pt x="437414" y="734458"/>
                  <a:pt x="454438" y="747409"/>
                  <a:pt x="474137" y="749147"/>
                </a:cubicBezTo>
                <a:cubicBezTo>
                  <a:pt x="849062" y="782228"/>
                  <a:pt x="1345671" y="732562"/>
                  <a:pt x="1674976" y="716097"/>
                </a:cubicBezTo>
                <a:cubicBezTo>
                  <a:pt x="1841905" y="689739"/>
                  <a:pt x="1846764" y="695284"/>
                  <a:pt x="1972431" y="661012"/>
                </a:cubicBezTo>
                <a:cubicBezTo>
                  <a:pt x="1997294" y="654231"/>
                  <a:pt x="2028708" y="641856"/>
                  <a:pt x="2049549" y="627962"/>
                </a:cubicBezTo>
                <a:cubicBezTo>
                  <a:pt x="2069114" y="614919"/>
                  <a:pt x="2086272" y="598583"/>
                  <a:pt x="2104633" y="583894"/>
                </a:cubicBezTo>
                <a:cubicBezTo>
                  <a:pt x="2111978" y="569205"/>
                  <a:pt x="2121474" y="555407"/>
                  <a:pt x="2126667" y="539827"/>
                </a:cubicBezTo>
                <a:cubicBezTo>
                  <a:pt x="2149836" y="470322"/>
                  <a:pt x="2135023" y="386341"/>
                  <a:pt x="2126667" y="319490"/>
                </a:cubicBezTo>
                <a:cubicBezTo>
                  <a:pt x="2111535" y="198432"/>
                  <a:pt x="2119590" y="252021"/>
                  <a:pt x="2082600" y="187287"/>
                </a:cubicBezTo>
                <a:cubicBezTo>
                  <a:pt x="2074452" y="173028"/>
                  <a:pt x="2072179" y="154833"/>
                  <a:pt x="2060566" y="143220"/>
                </a:cubicBezTo>
                <a:cubicBezTo>
                  <a:pt x="2048953" y="131607"/>
                  <a:pt x="2030163" y="130296"/>
                  <a:pt x="2016498" y="121186"/>
                </a:cubicBezTo>
                <a:cubicBezTo>
                  <a:pt x="1985943" y="100816"/>
                  <a:pt x="1963714" y="65028"/>
                  <a:pt x="1928363" y="55085"/>
                </a:cubicBezTo>
                <a:cubicBezTo>
                  <a:pt x="1842860" y="31037"/>
                  <a:pt x="1752171" y="32412"/>
                  <a:pt x="1663959" y="22034"/>
                </a:cubicBezTo>
                <a:cubicBezTo>
                  <a:pt x="1556009" y="9334"/>
                  <a:pt x="1505123" y="7772"/>
                  <a:pt x="1388537" y="0"/>
                </a:cubicBezTo>
                <a:cubicBezTo>
                  <a:pt x="1208595" y="7345"/>
                  <a:pt x="1027975" y="4797"/>
                  <a:pt x="848710" y="22034"/>
                </a:cubicBezTo>
                <a:cubicBezTo>
                  <a:pt x="833201" y="23525"/>
                  <a:pt x="822628" y="41150"/>
                  <a:pt x="815660" y="55085"/>
                </a:cubicBezTo>
                <a:cubicBezTo>
                  <a:pt x="807286" y="71833"/>
                  <a:pt x="806338" y="91521"/>
                  <a:pt x="804643" y="110169"/>
                </a:cubicBezTo>
                <a:cubicBezTo>
                  <a:pt x="802648" y="132112"/>
                  <a:pt x="874417" y="141384"/>
                  <a:pt x="815660" y="154237"/>
                </a:cubicBezTo>
                <a:close/>
              </a:path>
            </a:pathLst>
          </a:custGeom>
          <a:solidFill>
            <a:srgbClr val="D1FF1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BB296F19-9B2F-3F9F-B115-745D5763A3EF}"/>
              </a:ext>
            </a:extLst>
          </p:cNvPr>
          <p:cNvSpPr txBox="1"/>
          <p:nvPr/>
        </p:nvSpPr>
        <p:spPr>
          <a:xfrm>
            <a:off x="2540319" y="2718866"/>
            <a:ext cx="440993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54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L’e</a:t>
            </a:r>
            <a:r>
              <a:rPr lang="it-IT" sz="5400" i="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spe</a:t>
            </a:r>
            <a:r>
              <a:rPr lang="it-IT" sz="4800" i="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rim</a:t>
            </a:r>
            <a:r>
              <a:rPr lang="it-IT" sz="5400" i="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ento </a:t>
            </a:r>
          </a:p>
          <a:p>
            <a:pPr algn="ctr"/>
            <a:r>
              <a:rPr lang="it-IT" sz="5400" i="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mentale</a:t>
            </a:r>
          </a:p>
        </p:txBody>
      </p:sp>
    </p:spTree>
    <p:extLst>
      <p:ext uri="{BB962C8B-B14F-4D97-AF65-F5344CB8AC3E}">
        <p14:creationId xmlns:p14="http://schemas.microsoft.com/office/powerpoint/2010/main" val="3629400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/>
      <p:bldP spid="7" grpId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44F31-B8AA-3243-6BE9-68E222A03C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tangolo 4">
            <a:extLst>
              <a:ext uri="{FF2B5EF4-FFF2-40B4-BE49-F238E27FC236}">
                <a16:creationId xmlns:a16="http://schemas.microsoft.com/office/drawing/2014/main" id="{15D5D448-E27A-0471-B7CB-3EBE4F9033B3}"/>
              </a:ext>
            </a:extLst>
          </p:cNvPr>
          <p:cNvSpPr/>
          <p:nvPr/>
        </p:nvSpPr>
        <p:spPr>
          <a:xfrm>
            <a:off x="-9379" y="1852641"/>
            <a:ext cx="9467561" cy="155326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Immagine 21">
            <a:extLst>
              <a:ext uri="{FF2B5EF4-FFF2-40B4-BE49-F238E27FC236}">
                <a16:creationId xmlns:a16="http://schemas.microsoft.com/office/drawing/2014/main" id="{A621DD9A-E601-7171-7A65-7D2CC57C23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544" r="35225" b="29916"/>
          <a:stretch>
            <a:fillRect/>
          </a:stretch>
        </p:blipFill>
        <p:spPr>
          <a:xfrm>
            <a:off x="6685280" y="4331223"/>
            <a:ext cx="1149457" cy="19937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6" descr="Bangkok, Thailand May 12, 2023. Galileo Galilei cartoon character  illustration Stock Vector Image &amp; Art - Alamy">
            <a:extLst>
              <a:ext uri="{FF2B5EF4-FFF2-40B4-BE49-F238E27FC236}">
                <a16:creationId xmlns:a16="http://schemas.microsoft.com/office/drawing/2014/main" id="{85EA73E8-B9B8-E629-39AF-DA97224D0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101" b="90000" l="825" r="98212">
                        <a14:foregroundMark x1="53370" y1="88345" x2="70289" y2="52014"/>
                        <a14:foregroundMark x1="74553" y1="52014" x2="78817" y2="67914"/>
                        <a14:foregroundMark x1="82256" y1="70144" x2="16919" y2="89209"/>
                        <a14:foregroundMark x1="22834" y1="86978" x2="70289" y2="89640"/>
                        <a14:foregroundMark x1="39752" y1="82086" x2="24072" y2="59137"/>
                        <a14:foregroundMark x1="24072" y1="59137" x2="25447" y2="46691"/>
                        <a14:foregroundMark x1="88996" y1="74173" x2="87345" y2="62158"/>
                        <a14:foregroundMark x1="83906" y1="60863" x2="98349" y2="74604"/>
                        <a14:foregroundMark x1="28748" y1="13453" x2="55021" y2="12086"/>
                        <a14:foregroundMark x1="62724" y1="9424" x2="15543" y2="22158"/>
                        <a14:foregroundMark x1="15543" y1="22158" x2="13618" y2="23165"/>
                        <a14:foregroundMark x1="25447" y1="10791" x2="9354" y2="26763"/>
                        <a14:foregroundMark x1="30536" y1="5468" x2="59285" y2="7266"/>
                        <a14:foregroundMark x1="33012" y1="4101" x2="56809" y2="8129"/>
                        <a14:foregroundMark x1="2476" y1="18777" x2="825" y2="25827"/>
                        <a14:foregroundMark x1="61898" y1="22734" x2="43191" y2="284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62" y="33698"/>
            <a:ext cx="953573" cy="182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The Impact of Artificial Intelligence (AI) on Business | IT Chronicles">
            <a:extLst>
              <a:ext uri="{FF2B5EF4-FFF2-40B4-BE49-F238E27FC236}">
                <a16:creationId xmlns:a16="http://schemas.microsoft.com/office/drawing/2014/main" id="{7B1E112A-595A-7825-2AAB-8CBAD02CFB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653" b="98875" l="10000" r="90000">
                        <a14:foregroundMark x1="51250" y1="94845" x2="49000" y2="82287"/>
                        <a14:foregroundMark x1="45125" y1="94002" x2="43188" y2="98969"/>
                        <a14:foregroundMark x1="29500" y1="41331" x2="34813" y2="78538"/>
                        <a14:foregroundMark x1="35512" y1="14821" x2="59062" y2="13402"/>
                        <a14:foregroundMark x1="59062" y1="13402" x2="66563" y2="21275"/>
                        <a14:foregroundMark x1="70473" y1="53712" x2="67438" y2="61856"/>
                        <a14:foregroundMark x1="74742" y1="42258" x2="73915" y2="44476"/>
                        <a14:foregroundMark x1="76625" y1="37207" x2="76407" y2="37793"/>
                        <a14:foregroundMark x1="71875" y1="46767" x2="59062" y2="78913"/>
                        <a14:foregroundMark x1="62938" y1="81912" x2="70889" y2="51750"/>
                        <a14:foregroundMark x1="35483" y1="15756" x2="26313" y2="41518"/>
                        <a14:foregroundMark x1="36188" y1="13777" x2="35711" y2="15117"/>
                        <a14:foregroundMark x1="26313" y1="41518" x2="30625" y2="61856"/>
                        <a14:foregroundMark x1="49875" y1="9653" x2="48750" y2="10028"/>
                        <a14:foregroundMark x1="23053" y1="35302" x2="22063" y2="36457"/>
                        <a14:foregroundMark x1="44000" y1="10872" x2="23697" y2="34551"/>
                        <a14:foregroundMark x1="18302" y1="46170" x2="17745" y2="47609"/>
                        <a14:foregroundMark x1="22063" y1="36457" x2="21125" y2="38880"/>
                        <a14:foregroundMark x1="28438" y1="44705" x2="35688" y2="65979"/>
                        <a14:foregroundMark x1="58500" y1="82287" x2="67563" y2="63730"/>
                        <a14:foregroundMark x1="71019" y1="61671" x2="72125" y2="61012"/>
                        <a14:foregroundMark x1="67563" y1="63730" x2="68466" y2="63192"/>
                        <a14:foregroundMark x1="24813" y1="48454" x2="32750" y2="73477"/>
                        <a14:foregroundMark x1="32750" y1="73477" x2="34250" y2="75164"/>
                        <a14:foregroundMark x1="30972" y1="20174" x2="29000" y2="22587"/>
                        <a14:foregroundMark x1="65750" y1="25023" x2="70750" y2="44236"/>
                        <a14:foregroundMark x1="24500" y1="44705" x2="24500" y2="44705"/>
                        <a14:backgroundMark x1="73563" y1="21743" x2="76688" y2="50141"/>
                        <a14:backgroundMark x1="76688" y1="50141" x2="75750" y2="58107"/>
                        <a14:backgroundMark x1="71875" y1="28022" x2="73000" y2="47048"/>
                        <a14:backgroundMark x1="73000" y1="47048" x2="68813" y2="66823"/>
                        <a14:backgroundMark x1="23375" y1="19213" x2="17438" y2="39925"/>
                        <a14:backgroundMark x1="17438" y1="39925" x2="15875" y2="55576"/>
                        <a14:backgroundMark x1="23375" y1="69353" x2="23375" y2="23430"/>
                        <a14:backgroundMark x1="19500" y1="37207" x2="18688" y2="39644"/>
                        <a14:backgroundMark x1="20063" y1="33458" x2="20063" y2="40956"/>
                        <a14:backgroundMark x1="20063" y1="39269" x2="18938" y2="46392"/>
                        <a14:backgroundMark x1="35125" y1="14246" x2="24500" y2="246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518" y="-195086"/>
            <a:ext cx="2778918" cy="185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L'UE finanzia l'adozione dell'IA, elabora piani di preparazione e pubblica linee guida etiche. Ma l'uso degli strumenti di IA resta disomogeneo e talvolta tabù">
            <a:extLst>
              <a:ext uri="{FF2B5EF4-FFF2-40B4-BE49-F238E27FC236}">
                <a16:creationId xmlns:a16="http://schemas.microsoft.com/office/drawing/2014/main" id="{2A1C1446-6B01-7F85-A6D6-C8C9A97EEC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4491" b="77778" l="1823" r="89974">
                        <a14:foregroundMark x1="6836" y1="73727" x2="39779" y2="67361"/>
                        <a14:foregroundMark x1="63542" y1="67940" x2="90039" y2="69792"/>
                        <a14:foregroundMark x1="56576" y1="68750" x2="67253" y2="73495"/>
                        <a14:foregroundMark x1="12956" y1="77083" x2="43685" y2="70949"/>
                        <a14:foregroundMark x1="60221" y1="43287" x2="57552" y2="39931"/>
                        <a14:foregroundMark x1="39648" y1="45833" x2="44987" y2="37963"/>
                        <a14:foregroundMark x1="44987" y1="37963" x2="51497" y2="34491"/>
                        <a14:foregroundMark x1="51497" y1="34491" x2="56641" y2="37384"/>
                        <a14:foregroundMark x1="56641" y1="37384" x2="57552" y2="38773"/>
                        <a14:foregroundMark x1="46419" y1="35185" x2="51628" y2="34838"/>
                        <a14:foregroundMark x1="51628" y1="34838" x2="56706" y2="38310"/>
                        <a14:foregroundMark x1="56706" y1="38310" x2="61719" y2="49074"/>
                        <a14:foregroundMark x1="61719" y1="49074" x2="59505" y2="41551"/>
                        <a14:foregroundMark x1="59635" y1="74653" x2="68164" y2="75116"/>
                        <a14:foregroundMark x1="68164" y1="75116" x2="84766" y2="73264"/>
                        <a14:foregroundMark x1="84766" y1="73264" x2="84961" y2="73032"/>
                        <a14:foregroundMark x1="87044" y1="75000" x2="75586" y2="77778"/>
                        <a14:foregroundMark x1="8919" y1="75231" x2="21419" y2="76968"/>
                        <a14:foregroundMark x1="21419" y1="76968" x2="26823" y2="76620"/>
                        <a14:foregroundMark x1="26823" y1="76620" x2="27148" y2="76620"/>
                        <a14:foregroundMark x1="3190" y1="73843" x2="5990" y2="76968"/>
                        <a14:foregroundMark x1="1823" y1="77199" x2="3776" y2="76042"/>
                        <a14:backgroundMark x1="22266" y1="47801" x2="1432" y2="62153"/>
                        <a14:backgroundMark x1="260" y1="67940" x2="7487" y2="655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9664" b="21313"/>
          <a:stretch>
            <a:fillRect/>
          </a:stretch>
        </p:blipFill>
        <p:spPr bwMode="auto">
          <a:xfrm>
            <a:off x="436847" y="1572640"/>
            <a:ext cx="8885307" cy="183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26DA2BF9-CDA6-8053-4B95-ABB1704A731B}"/>
              </a:ext>
            </a:extLst>
          </p:cNvPr>
          <p:cNvSpPr txBox="1"/>
          <p:nvPr/>
        </p:nvSpPr>
        <p:spPr>
          <a:xfrm>
            <a:off x="168775" y="1846816"/>
            <a:ext cx="7935337" cy="6420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en-GB" sz="36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L’</a:t>
            </a:r>
            <a:r>
              <a:rPr lang="en-GB" sz="3600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I.A.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-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usa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modelli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matematici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8" name="AutoShape 2" descr="Storia dell’IA">
            <a:extLst>
              <a:ext uri="{FF2B5EF4-FFF2-40B4-BE49-F238E27FC236}">
                <a16:creationId xmlns:a16="http://schemas.microsoft.com/office/drawing/2014/main" id="{08B70CAD-0E95-06FF-B004-1C1AD4BA66D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72" name="Picture 4" descr="Galileo Galilei, Italian astronomer - Stock Image - C026/1475 - Science  Photo Library">
            <a:extLst>
              <a:ext uri="{FF2B5EF4-FFF2-40B4-BE49-F238E27FC236}">
                <a16:creationId xmlns:a16="http://schemas.microsoft.com/office/drawing/2014/main" id="{55563078-A243-19E1-7450-6F47DE6291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>
                        <a14:foregroundMark x1="24875" y1="30378" x2="12625" y2="39971"/>
                        <a14:foregroundMark x1="78625" y1="42151" x2="79500" y2="39971"/>
                        <a14:foregroundMark x1="13000" y1="84738" x2="33875" y2="67151"/>
                        <a14:foregroundMark x1="33875" y1="67151" x2="35500" y2="66570"/>
                        <a14:foregroundMark x1="31250" y1="68750" x2="18500" y2="77762"/>
                        <a14:foregroundMark x1="18500" y1="73547" x2="32500" y2="66134"/>
                        <a14:foregroundMark x1="24875" y1="54360" x2="40500" y2="49564"/>
                        <a14:foregroundMark x1="83375" y1="17151" x2="61250" y2="26163"/>
                        <a14:foregroundMark x1="65500" y1="22965" x2="66000" y2="299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401131" y="4058827"/>
            <a:ext cx="3438379" cy="3049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D0DE5C92-23AA-D512-6757-19A51E4D65B9}"/>
              </a:ext>
            </a:extLst>
          </p:cNvPr>
          <p:cNvSpPr txBox="1"/>
          <p:nvPr/>
        </p:nvSpPr>
        <p:spPr>
          <a:xfrm>
            <a:off x="5646209" y="3490417"/>
            <a:ext cx="5372100" cy="764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44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l’</a:t>
            </a:r>
            <a:r>
              <a:rPr lang="it-IT" sz="4400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I.A.</a:t>
            </a:r>
            <a:r>
              <a:rPr lang="it-IT" sz="3600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it-IT" sz="24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 cambiando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C35E5DD1-8423-AFF2-5F54-5736A5EBF147}"/>
              </a:ext>
            </a:extLst>
          </p:cNvPr>
          <p:cNvSpPr txBox="1"/>
          <p:nvPr/>
        </p:nvSpPr>
        <p:spPr>
          <a:xfrm>
            <a:off x="-242132" y="3424393"/>
            <a:ext cx="4661732" cy="764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3600" i="1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</a:t>
            </a:r>
            <a:r>
              <a:rPr lang="it-IT" sz="4400" i="1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Galileo</a:t>
            </a:r>
            <a:r>
              <a:rPr lang="it-IT" sz="36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it-IT" sz="24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 cambiato</a:t>
            </a:r>
            <a:r>
              <a:rPr lang="it-IT" sz="36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</a:t>
            </a:r>
            <a:r>
              <a:rPr lang="it-IT" sz="40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A3AF2B5D-6497-3E4E-8229-6871FB138B7B}"/>
              </a:ext>
            </a:extLst>
          </p:cNvPr>
          <p:cNvSpPr txBox="1"/>
          <p:nvPr/>
        </p:nvSpPr>
        <p:spPr>
          <a:xfrm>
            <a:off x="2769544" y="-61321"/>
            <a:ext cx="36824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800" dirty="0">
                <a:solidFill>
                  <a:srgbClr val="FFAE72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Galileo</a:t>
            </a:r>
            <a:r>
              <a:rPr lang="it-IT" sz="4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it-IT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e la </a:t>
            </a:r>
            <a:r>
              <a:rPr lang="it-IT" sz="48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A.I.</a:t>
            </a:r>
            <a:endParaRPr lang="en-GB" sz="4800" dirty="0">
              <a:solidFill>
                <a:srgbClr val="2CDFF4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247F7897-C2BE-128E-7EDF-1FF10760AFF3}"/>
              </a:ext>
            </a:extLst>
          </p:cNvPr>
          <p:cNvSpPr txBox="1"/>
          <p:nvPr/>
        </p:nvSpPr>
        <p:spPr>
          <a:xfrm>
            <a:off x="0" y="603452"/>
            <a:ext cx="9144000" cy="12348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buNone/>
            </a:pPr>
            <a:r>
              <a:rPr lang="it-IT" sz="3600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«</a:t>
            </a:r>
            <a:r>
              <a:rPr lang="it-IT" sz="36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il libro della natura è scritto in </a:t>
            </a:r>
          </a:p>
          <a:p>
            <a:pPr algn="ctr">
              <a:lnSpc>
                <a:spcPct val="107000"/>
              </a:lnSpc>
              <a:buNone/>
            </a:pPr>
            <a:r>
              <a:rPr lang="it-IT" sz="36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linguaggio matematico</a:t>
            </a:r>
            <a:r>
              <a:rPr lang="it-IT" sz="3600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».</a:t>
            </a:r>
            <a:endParaRPr lang="en-GB" sz="2800" kern="1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7" name="Picture 2" descr="RécréaSciences] - L'intelligence artificielle peut-elle nous égaler ? |  ECHOSCIENCES - Centre-Val de Loire">
            <a:extLst>
              <a:ext uri="{FF2B5EF4-FFF2-40B4-BE49-F238E27FC236}">
                <a16:creationId xmlns:a16="http://schemas.microsoft.com/office/drawing/2014/main" id="{BF111EEF-4434-3DD6-D9DC-3E37D5186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467" b="93200" l="9619" r="95522">
                        <a14:foregroundMark x1="30514" y1="29067" x2="64511" y2="27867"/>
                        <a14:foregroundMark x1="65340" y1="34000" x2="41459" y2="8000"/>
                        <a14:foregroundMark x1="41459" y1="8000" x2="17413" y2="20933"/>
                        <a14:foregroundMark x1="49088" y1="12267" x2="61526" y2="26000"/>
                        <a14:foregroundMark x1="66833" y1="35867" x2="59204" y2="9200"/>
                        <a14:foregroundMark x1="43615" y1="10400" x2="57546" y2="11600"/>
                        <a14:foregroundMark x1="69154" y1="39067" x2="52570" y2="5867"/>
                        <a14:foregroundMark x1="52570" y1="5867" x2="38972" y2="5467"/>
                        <a14:foregroundMark x1="23549" y1="65733" x2="53566" y2="87600"/>
                        <a14:foregroundMark x1="53566" y1="87600" x2="67662" y2="88800"/>
                        <a14:foregroundMark x1="55224" y1="90000" x2="85738" y2="73600"/>
                        <a14:foregroundMark x1="85738" y1="73600" x2="89386" y2="86267"/>
                        <a14:foregroundMark x1="77778" y1="86933" x2="63018" y2="90000"/>
                        <a14:foregroundMark x1="59867" y1="93200" x2="43615" y2="93200"/>
                        <a14:foregroundMark x1="21227" y1="63867" x2="37479" y2="91333"/>
                        <a14:foregroundMark x1="22056" y1="59600" x2="25041" y2="83867"/>
                        <a14:foregroundMark x1="92371" y1="76933" x2="87728" y2="52667"/>
                        <a14:foregroundMark x1="73798" y1="44667" x2="90050" y2="44667"/>
                        <a14:foregroundMark x1="76949" y1="44667" x2="95522" y2="68933"/>
                        <a14:foregroundMark x1="27363" y1="11067" x2="40630" y2="34667"/>
                        <a14:foregroundMark x1="23549" y1="21600" x2="32836" y2="37733"/>
                        <a14:foregroundMark x1="66169" y1="31600" x2="54561" y2="52133"/>
                        <a14:foregroundMark x1="45937" y1="7333" x2="63847" y2="26533"/>
                        <a14:foregroundMark x1="63847" y1="27867" x2="56053" y2="8533"/>
                        <a14:foregroundMark x1="61526" y1="12933" x2="58375" y2="8533"/>
                        <a14:foregroundMark x1="61526" y1="13467" x2="56053" y2="7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379" y="1807280"/>
            <a:ext cx="1327438" cy="165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>
            <a:extLst>
              <a:ext uri="{FF2B5EF4-FFF2-40B4-BE49-F238E27FC236}">
                <a16:creationId xmlns:a16="http://schemas.microsoft.com/office/drawing/2014/main" id="{7B478C3B-A4EB-6752-3BE1-9DF7F4D81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180" b="89844" l="5957" r="94629">
                        <a14:foregroundMark x1="28027" y1="9180" x2="28027" y2="16309"/>
                        <a14:foregroundMark x1="6348" y1="41504" x2="8691" y2="49805"/>
                        <a14:foregroundMark x1="19727" y1="90039" x2="32715" y2="88379"/>
                        <a14:foregroundMark x1="75684" y1="49023" x2="59570" y2="42285"/>
                        <a14:foregroundMark x1="64648" y1="36426" x2="62305" y2="53320"/>
                        <a14:foregroundMark x1="65820" y1="59277" x2="74902" y2="47461"/>
                        <a14:foregroundMark x1="49707" y1="17090" x2="81445" y2="13867"/>
                        <a14:foregroundMark x1="81445" y1="13867" x2="85156" y2="13867"/>
                        <a14:foregroundMark x1="47754" y1="8008" x2="77246" y2="10449"/>
                        <a14:foregroundMark x1="77246" y1="10449" x2="92676" y2="23926"/>
                        <a14:foregroundMark x1="92676" y1="23926" x2="93457" y2="50977"/>
                        <a14:foregroundMark x1="52051" y1="32813" x2="76465" y2="14355"/>
                        <a14:foregroundMark x1="44531" y1="12695" x2="71973" y2="32617"/>
                        <a14:foregroundMark x1="71973" y1="32617" x2="72949" y2="32813"/>
                        <a14:foregroundMark x1="93457" y1="11523" x2="93066" y2="42285"/>
                        <a14:foregroundMark x1="47363" y1="11133" x2="63867" y2="12305"/>
                        <a14:foregroundMark x1="45703" y1="16699" x2="54297" y2="40723"/>
                        <a14:foregroundMark x1="54297" y1="40723" x2="68652" y2="52148"/>
                        <a14:foregroundMark x1="69043" y1="45020" x2="63086" y2="41895"/>
                        <a14:foregroundMark x1="78027" y1="17480" x2="82422" y2="60449"/>
                        <a14:foregroundMark x1="93848" y1="21387" x2="78223" y2="36328"/>
                        <a14:foregroundMark x1="78223" y1="36328" x2="76855" y2="36816"/>
                        <a14:foregroundMark x1="94629" y1="34766" x2="75293" y2="66309"/>
                        <a14:foregroundMark x1="65430" y1="76563" x2="87500" y2="58984"/>
                        <a14:foregroundMark x1="87500" y1="58984" x2="89551" y2="55273"/>
                        <a14:foregroundMark x1="89160" y1="45020" x2="84766" y2="79785"/>
                        <a14:foregroundMark x1="90332" y1="75391" x2="67480" y2="76953"/>
                        <a14:foregroundMark x1="67480" y1="76953" x2="53223" y2="62500"/>
                        <a14:foregroundMark x1="53223" y1="62500" x2="53613" y2="53320"/>
                        <a14:foregroundMark x1="93066" y1="77344" x2="91504" y2="59277"/>
                        <a14:foregroundMark x1="7520" y1="75391" x2="5957" y2="84863"/>
                        <a14:foregroundMark x1="51270" y1="74609" x2="73730" y2="655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9685" y="1838063"/>
            <a:ext cx="1546471" cy="154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3C2EB271-A093-97D0-1617-B67901BEA73C}"/>
              </a:ext>
            </a:extLst>
          </p:cNvPr>
          <p:cNvSpPr txBox="1"/>
          <p:nvPr/>
        </p:nvSpPr>
        <p:spPr>
          <a:xfrm>
            <a:off x="1828799" y="2429753"/>
            <a:ext cx="7935337" cy="458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it-IT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-descrive la realtà con numeri e probabilità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   </a:t>
            </a:r>
          </a:p>
        </p:txBody>
      </p:sp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19A4BBD9-15DF-C0EE-30C5-C17082A277FE}"/>
              </a:ext>
            </a:extLst>
          </p:cNvPr>
          <p:cNvSpPr txBox="1"/>
          <p:nvPr/>
        </p:nvSpPr>
        <p:spPr>
          <a:xfrm>
            <a:off x="1828800" y="2786686"/>
            <a:ext cx="7935337" cy="458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cerca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la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regolarità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ripetitiva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nei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kern="100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dati</a:t>
            </a:r>
            <a:r>
              <a:rPr lang="en-GB" sz="2400" kern="1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Figura a mano libera: forma 9">
            <a:extLst>
              <a:ext uri="{FF2B5EF4-FFF2-40B4-BE49-F238E27FC236}">
                <a16:creationId xmlns:a16="http://schemas.microsoft.com/office/drawing/2014/main" id="{243B05E7-3FA8-E9AE-761B-6CD45FDFD10C}"/>
              </a:ext>
            </a:extLst>
          </p:cNvPr>
          <p:cNvSpPr/>
          <p:nvPr/>
        </p:nvSpPr>
        <p:spPr>
          <a:xfrm>
            <a:off x="1828800" y="4805232"/>
            <a:ext cx="1136841" cy="923925"/>
          </a:xfrm>
          <a:custGeom>
            <a:avLst/>
            <a:gdLst>
              <a:gd name="connsiteX0" fmla="*/ 1123950 w 1136841"/>
              <a:gd name="connsiteY0" fmla="*/ 95250 h 923925"/>
              <a:gd name="connsiteX1" fmla="*/ 1066800 w 1136841"/>
              <a:gd name="connsiteY1" fmla="*/ 85725 h 923925"/>
              <a:gd name="connsiteX2" fmla="*/ 933450 w 1136841"/>
              <a:gd name="connsiteY2" fmla="*/ 47625 h 923925"/>
              <a:gd name="connsiteX3" fmla="*/ 885825 w 1136841"/>
              <a:gd name="connsiteY3" fmla="*/ 38100 h 923925"/>
              <a:gd name="connsiteX4" fmla="*/ 809625 w 1136841"/>
              <a:gd name="connsiteY4" fmla="*/ 9525 h 923925"/>
              <a:gd name="connsiteX5" fmla="*/ 695325 w 1136841"/>
              <a:gd name="connsiteY5" fmla="*/ 0 h 923925"/>
              <a:gd name="connsiteX6" fmla="*/ 400050 w 1136841"/>
              <a:gd name="connsiteY6" fmla="*/ 19050 h 923925"/>
              <a:gd name="connsiteX7" fmla="*/ 361950 w 1136841"/>
              <a:gd name="connsiteY7" fmla="*/ 28575 h 923925"/>
              <a:gd name="connsiteX8" fmla="*/ 257175 w 1136841"/>
              <a:gd name="connsiteY8" fmla="*/ 47625 h 923925"/>
              <a:gd name="connsiteX9" fmla="*/ 209550 w 1136841"/>
              <a:gd name="connsiteY9" fmla="*/ 57150 h 923925"/>
              <a:gd name="connsiteX10" fmla="*/ 133350 w 1136841"/>
              <a:gd name="connsiteY10" fmla="*/ 66675 h 923925"/>
              <a:gd name="connsiteX11" fmla="*/ 76200 w 1136841"/>
              <a:gd name="connsiteY11" fmla="*/ 123825 h 923925"/>
              <a:gd name="connsiteX12" fmla="*/ 57150 w 1136841"/>
              <a:gd name="connsiteY12" fmla="*/ 209550 h 923925"/>
              <a:gd name="connsiteX13" fmla="*/ 28575 w 1136841"/>
              <a:gd name="connsiteY13" fmla="*/ 352425 h 923925"/>
              <a:gd name="connsiteX14" fmla="*/ 0 w 1136841"/>
              <a:gd name="connsiteY14" fmla="*/ 485775 h 923925"/>
              <a:gd name="connsiteX15" fmla="*/ 9525 w 1136841"/>
              <a:gd name="connsiteY15" fmla="*/ 533400 h 923925"/>
              <a:gd name="connsiteX16" fmla="*/ 38100 w 1136841"/>
              <a:gd name="connsiteY16" fmla="*/ 561975 h 923925"/>
              <a:gd name="connsiteX17" fmla="*/ 57150 w 1136841"/>
              <a:gd name="connsiteY17" fmla="*/ 590550 h 923925"/>
              <a:gd name="connsiteX18" fmla="*/ 104775 w 1136841"/>
              <a:gd name="connsiteY18" fmla="*/ 704850 h 923925"/>
              <a:gd name="connsiteX19" fmla="*/ 123825 w 1136841"/>
              <a:gd name="connsiteY19" fmla="*/ 733425 h 923925"/>
              <a:gd name="connsiteX20" fmla="*/ 171450 w 1136841"/>
              <a:gd name="connsiteY20" fmla="*/ 771525 h 923925"/>
              <a:gd name="connsiteX21" fmla="*/ 180975 w 1136841"/>
              <a:gd name="connsiteY21" fmla="*/ 800100 h 923925"/>
              <a:gd name="connsiteX22" fmla="*/ 257175 w 1136841"/>
              <a:gd name="connsiteY22" fmla="*/ 876300 h 923925"/>
              <a:gd name="connsiteX23" fmla="*/ 304800 w 1136841"/>
              <a:gd name="connsiteY23" fmla="*/ 885825 h 923925"/>
              <a:gd name="connsiteX24" fmla="*/ 333375 w 1136841"/>
              <a:gd name="connsiteY24" fmla="*/ 895350 h 923925"/>
              <a:gd name="connsiteX25" fmla="*/ 466725 w 1136841"/>
              <a:gd name="connsiteY25" fmla="*/ 923925 h 923925"/>
              <a:gd name="connsiteX26" fmla="*/ 638175 w 1136841"/>
              <a:gd name="connsiteY26" fmla="*/ 904875 h 923925"/>
              <a:gd name="connsiteX27" fmla="*/ 685800 w 1136841"/>
              <a:gd name="connsiteY27" fmla="*/ 866775 h 923925"/>
              <a:gd name="connsiteX28" fmla="*/ 762000 w 1136841"/>
              <a:gd name="connsiteY28" fmla="*/ 838200 h 923925"/>
              <a:gd name="connsiteX29" fmla="*/ 819150 w 1136841"/>
              <a:gd name="connsiteY29" fmla="*/ 790575 h 923925"/>
              <a:gd name="connsiteX30" fmla="*/ 838200 w 1136841"/>
              <a:gd name="connsiteY30" fmla="*/ 762000 h 923925"/>
              <a:gd name="connsiteX31" fmla="*/ 866775 w 1136841"/>
              <a:gd name="connsiteY31" fmla="*/ 742950 h 923925"/>
              <a:gd name="connsiteX32" fmla="*/ 933450 w 1136841"/>
              <a:gd name="connsiteY32" fmla="*/ 666750 h 923925"/>
              <a:gd name="connsiteX33" fmla="*/ 1019175 w 1136841"/>
              <a:gd name="connsiteY33" fmla="*/ 504825 h 923925"/>
              <a:gd name="connsiteX34" fmla="*/ 1057275 w 1136841"/>
              <a:gd name="connsiteY34" fmla="*/ 457200 h 923925"/>
              <a:gd name="connsiteX35" fmla="*/ 1104900 w 1136841"/>
              <a:gd name="connsiteY35" fmla="*/ 333375 h 923925"/>
              <a:gd name="connsiteX36" fmla="*/ 1123950 w 1136841"/>
              <a:gd name="connsiteY36" fmla="*/ 295275 h 923925"/>
              <a:gd name="connsiteX37" fmla="*/ 1104900 w 1136841"/>
              <a:gd name="connsiteY37" fmla="*/ 114300 h 923925"/>
              <a:gd name="connsiteX38" fmla="*/ 1000125 w 1136841"/>
              <a:gd name="connsiteY38" fmla="*/ 104775 h 923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136841" h="923925">
                <a:moveTo>
                  <a:pt x="1123950" y="95250"/>
                </a:moveTo>
                <a:cubicBezTo>
                  <a:pt x="1104900" y="92075"/>
                  <a:pt x="1085536" y="90409"/>
                  <a:pt x="1066800" y="85725"/>
                </a:cubicBezTo>
                <a:cubicBezTo>
                  <a:pt x="1021952" y="74513"/>
                  <a:pt x="978781" y="56691"/>
                  <a:pt x="933450" y="47625"/>
                </a:cubicBezTo>
                <a:cubicBezTo>
                  <a:pt x="917575" y="44450"/>
                  <a:pt x="901298" y="42861"/>
                  <a:pt x="885825" y="38100"/>
                </a:cubicBezTo>
                <a:cubicBezTo>
                  <a:pt x="859897" y="30122"/>
                  <a:pt x="836225" y="14845"/>
                  <a:pt x="809625" y="9525"/>
                </a:cubicBezTo>
                <a:cubicBezTo>
                  <a:pt x="772135" y="2027"/>
                  <a:pt x="733425" y="3175"/>
                  <a:pt x="695325" y="0"/>
                </a:cubicBezTo>
                <a:cubicBezTo>
                  <a:pt x="596900" y="6350"/>
                  <a:pt x="498319" y="10627"/>
                  <a:pt x="400050" y="19050"/>
                </a:cubicBezTo>
                <a:cubicBezTo>
                  <a:pt x="387007" y="20168"/>
                  <a:pt x="374787" y="26008"/>
                  <a:pt x="361950" y="28575"/>
                </a:cubicBezTo>
                <a:cubicBezTo>
                  <a:pt x="327142" y="35537"/>
                  <a:pt x="292065" y="41083"/>
                  <a:pt x="257175" y="47625"/>
                </a:cubicBezTo>
                <a:cubicBezTo>
                  <a:pt x="241263" y="50609"/>
                  <a:pt x="225551" y="54688"/>
                  <a:pt x="209550" y="57150"/>
                </a:cubicBezTo>
                <a:cubicBezTo>
                  <a:pt x="184250" y="61042"/>
                  <a:pt x="158750" y="63500"/>
                  <a:pt x="133350" y="66675"/>
                </a:cubicBezTo>
                <a:cubicBezTo>
                  <a:pt x="114300" y="85725"/>
                  <a:pt x="84719" y="98267"/>
                  <a:pt x="76200" y="123825"/>
                </a:cubicBezTo>
                <a:cubicBezTo>
                  <a:pt x="57663" y="179437"/>
                  <a:pt x="73913" y="125733"/>
                  <a:pt x="57150" y="209550"/>
                </a:cubicBezTo>
                <a:cubicBezTo>
                  <a:pt x="46113" y="264737"/>
                  <a:pt x="34862" y="298988"/>
                  <a:pt x="28575" y="352425"/>
                </a:cubicBezTo>
                <a:cubicBezTo>
                  <a:pt x="14242" y="474259"/>
                  <a:pt x="39734" y="426174"/>
                  <a:pt x="0" y="485775"/>
                </a:cubicBezTo>
                <a:cubicBezTo>
                  <a:pt x="3175" y="501650"/>
                  <a:pt x="2285" y="518920"/>
                  <a:pt x="9525" y="533400"/>
                </a:cubicBezTo>
                <a:cubicBezTo>
                  <a:pt x="15549" y="545448"/>
                  <a:pt x="29476" y="551627"/>
                  <a:pt x="38100" y="561975"/>
                </a:cubicBezTo>
                <a:cubicBezTo>
                  <a:pt x="45429" y="570769"/>
                  <a:pt x="50800" y="581025"/>
                  <a:pt x="57150" y="590550"/>
                </a:cubicBezTo>
                <a:cubicBezTo>
                  <a:pt x="69510" y="639991"/>
                  <a:pt x="69611" y="652105"/>
                  <a:pt x="104775" y="704850"/>
                </a:cubicBezTo>
                <a:cubicBezTo>
                  <a:pt x="111125" y="714375"/>
                  <a:pt x="115730" y="725330"/>
                  <a:pt x="123825" y="733425"/>
                </a:cubicBezTo>
                <a:cubicBezTo>
                  <a:pt x="138200" y="747800"/>
                  <a:pt x="155575" y="758825"/>
                  <a:pt x="171450" y="771525"/>
                </a:cubicBezTo>
                <a:cubicBezTo>
                  <a:pt x="174625" y="781050"/>
                  <a:pt x="175654" y="791586"/>
                  <a:pt x="180975" y="800100"/>
                </a:cubicBezTo>
                <a:cubicBezTo>
                  <a:pt x="196039" y="824203"/>
                  <a:pt x="228543" y="863575"/>
                  <a:pt x="257175" y="876300"/>
                </a:cubicBezTo>
                <a:cubicBezTo>
                  <a:pt x="271969" y="882875"/>
                  <a:pt x="289094" y="881898"/>
                  <a:pt x="304800" y="885825"/>
                </a:cubicBezTo>
                <a:cubicBezTo>
                  <a:pt x="314540" y="888260"/>
                  <a:pt x="323689" y="892708"/>
                  <a:pt x="333375" y="895350"/>
                </a:cubicBezTo>
                <a:cubicBezTo>
                  <a:pt x="407968" y="915693"/>
                  <a:pt x="398756" y="912597"/>
                  <a:pt x="466725" y="923925"/>
                </a:cubicBezTo>
                <a:cubicBezTo>
                  <a:pt x="523875" y="917575"/>
                  <a:pt x="582535" y="919390"/>
                  <a:pt x="638175" y="904875"/>
                </a:cubicBezTo>
                <a:cubicBezTo>
                  <a:pt x="657847" y="899743"/>
                  <a:pt x="667900" y="876413"/>
                  <a:pt x="685800" y="866775"/>
                </a:cubicBezTo>
                <a:cubicBezTo>
                  <a:pt x="709685" y="853914"/>
                  <a:pt x="736600" y="847725"/>
                  <a:pt x="762000" y="838200"/>
                </a:cubicBezTo>
                <a:cubicBezTo>
                  <a:pt x="781050" y="822325"/>
                  <a:pt x="801615" y="808110"/>
                  <a:pt x="819150" y="790575"/>
                </a:cubicBezTo>
                <a:cubicBezTo>
                  <a:pt x="827245" y="782480"/>
                  <a:pt x="830105" y="770095"/>
                  <a:pt x="838200" y="762000"/>
                </a:cubicBezTo>
                <a:cubicBezTo>
                  <a:pt x="846295" y="753905"/>
                  <a:pt x="857981" y="750279"/>
                  <a:pt x="866775" y="742950"/>
                </a:cubicBezTo>
                <a:cubicBezTo>
                  <a:pt x="887430" y="725737"/>
                  <a:pt x="920584" y="686049"/>
                  <a:pt x="933450" y="666750"/>
                </a:cubicBezTo>
                <a:cubicBezTo>
                  <a:pt x="990790" y="580740"/>
                  <a:pt x="957845" y="607042"/>
                  <a:pt x="1019175" y="504825"/>
                </a:cubicBezTo>
                <a:cubicBezTo>
                  <a:pt x="1029635" y="487392"/>
                  <a:pt x="1047189" y="474851"/>
                  <a:pt x="1057275" y="457200"/>
                </a:cubicBezTo>
                <a:cubicBezTo>
                  <a:pt x="1136455" y="318635"/>
                  <a:pt x="1072819" y="418924"/>
                  <a:pt x="1104900" y="333375"/>
                </a:cubicBezTo>
                <a:cubicBezTo>
                  <a:pt x="1109886" y="320080"/>
                  <a:pt x="1117600" y="307975"/>
                  <a:pt x="1123950" y="295275"/>
                </a:cubicBezTo>
                <a:cubicBezTo>
                  <a:pt x="1137267" y="228689"/>
                  <a:pt x="1151252" y="191554"/>
                  <a:pt x="1104900" y="114300"/>
                </a:cubicBezTo>
                <a:cubicBezTo>
                  <a:pt x="1097619" y="102165"/>
                  <a:pt x="1013199" y="104775"/>
                  <a:pt x="1000125" y="104775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igura a mano libera: forma 18">
            <a:extLst>
              <a:ext uri="{FF2B5EF4-FFF2-40B4-BE49-F238E27FC236}">
                <a16:creationId xmlns:a16="http://schemas.microsoft.com/office/drawing/2014/main" id="{C0C3EC45-36D1-5574-82D6-8E74CE524B3D}"/>
              </a:ext>
            </a:extLst>
          </p:cNvPr>
          <p:cNvSpPr/>
          <p:nvPr/>
        </p:nvSpPr>
        <p:spPr>
          <a:xfrm>
            <a:off x="-122843" y="4291410"/>
            <a:ext cx="1125168" cy="1380816"/>
          </a:xfrm>
          <a:custGeom>
            <a:avLst/>
            <a:gdLst>
              <a:gd name="connsiteX0" fmla="*/ 161925 w 1038225"/>
              <a:gd name="connsiteY0" fmla="*/ 47625 h 1266825"/>
              <a:gd name="connsiteX1" fmla="*/ 381000 w 1038225"/>
              <a:gd name="connsiteY1" fmla="*/ 85725 h 1266825"/>
              <a:gd name="connsiteX2" fmla="*/ 600075 w 1038225"/>
              <a:gd name="connsiteY2" fmla="*/ 104775 h 1266825"/>
              <a:gd name="connsiteX3" fmla="*/ 695325 w 1038225"/>
              <a:gd name="connsiteY3" fmla="*/ 114300 h 1266825"/>
              <a:gd name="connsiteX4" fmla="*/ 771525 w 1038225"/>
              <a:gd name="connsiteY4" fmla="*/ 133350 h 1266825"/>
              <a:gd name="connsiteX5" fmla="*/ 809625 w 1038225"/>
              <a:gd name="connsiteY5" fmla="*/ 142875 h 1266825"/>
              <a:gd name="connsiteX6" fmla="*/ 857250 w 1038225"/>
              <a:gd name="connsiteY6" fmla="*/ 171450 h 1266825"/>
              <a:gd name="connsiteX7" fmla="*/ 933450 w 1038225"/>
              <a:gd name="connsiteY7" fmla="*/ 180975 h 1266825"/>
              <a:gd name="connsiteX8" fmla="*/ 971550 w 1038225"/>
              <a:gd name="connsiteY8" fmla="*/ 190500 h 1266825"/>
              <a:gd name="connsiteX9" fmla="*/ 1038225 w 1038225"/>
              <a:gd name="connsiteY9" fmla="*/ 266700 h 1266825"/>
              <a:gd name="connsiteX10" fmla="*/ 1019175 w 1038225"/>
              <a:gd name="connsiteY10" fmla="*/ 504825 h 1266825"/>
              <a:gd name="connsiteX11" fmla="*/ 962025 w 1038225"/>
              <a:gd name="connsiteY11" fmla="*/ 523875 h 1266825"/>
              <a:gd name="connsiteX12" fmla="*/ 828675 w 1038225"/>
              <a:gd name="connsiteY12" fmla="*/ 561975 h 1266825"/>
              <a:gd name="connsiteX13" fmla="*/ 781050 w 1038225"/>
              <a:gd name="connsiteY13" fmla="*/ 609600 h 1266825"/>
              <a:gd name="connsiteX14" fmla="*/ 771525 w 1038225"/>
              <a:gd name="connsiteY14" fmla="*/ 685800 h 1266825"/>
              <a:gd name="connsiteX15" fmla="*/ 752475 w 1038225"/>
              <a:gd name="connsiteY15" fmla="*/ 723900 h 1266825"/>
              <a:gd name="connsiteX16" fmla="*/ 742950 w 1038225"/>
              <a:gd name="connsiteY16" fmla="*/ 809625 h 1266825"/>
              <a:gd name="connsiteX17" fmla="*/ 714375 w 1038225"/>
              <a:gd name="connsiteY17" fmla="*/ 885825 h 1266825"/>
              <a:gd name="connsiteX18" fmla="*/ 704850 w 1038225"/>
              <a:gd name="connsiteY18" fmla="*/ 914400 h 1266825"/>
              <a:gd name="connsiteX19" fmla="*/ 647700 w 1038225"/>
              <a:gd name="connsiteY19" fmla="*/ 1009650 h 1266825"/>
              <a:gd name="connsiteX20" fmla="*/ 628650 w 1038225"/>
              <a:gd name="connsiteY20" fmla="*/ 1095375 h 1266825"/>
              <a:gd name="connsiteX21" fmla="*/ 600075 w 1038225"/>
              <a:gd name="connsiteY21" fmla="*/ 1143000 h 1266825"/>
              <a:gd name="connsiteX22" fmla="*/ 590550 w 1038225"/>
              <a:gd name="connsiteY22" fmla="*/ 1076325 h 1266825"/>
              <a:gd name="connsiteX23" fmla="*/ 628650 w 1038225"/>
              <a:gd name="connsiteY23" fmla="*/ 981075 h 1266825"/>
              <a:gd name="connsiteX24" fmla="*/ 666750 w 1038225"/>
              <a:gd name="connsiteY24" fmla="*/ 990600 h 1266825"/>
              <a:gd name="connsiteX25" fmla="*/ 676275 w 1038225"/>
              <a:gd name="connsiteY25" fmla="*/ 1019175 h 1266825"/>
              <a:gd name="connsiteX26" fmla="*/ 685800 w 1038225"/>
              <a:gd name="connsiteY26" fmla="*/ 1066800 h 1266825"/>
              <a:gd name="connsiteX27" fmla="*/ 695325 w 1038225"/>
              <a:gd name="connsiteY27" fmla="*/ 1104900 h 1266825"/>
              <a:gd name="connsiteX28" fmla="*/ 676275 w 1038225"/>
              <a:gd name="connsiteY28" fmla="*/ 1143000 h 1266825"/>
              <a:gd name="connsiteX29" fmla="*/ 581025 w 1038225"/>
              <a:gd name="connsiteY29" fmla="*/ 1209675 h 1266825"/>
              <a:gd name="connsiteX30" fmla="*/ 523875 w 1038225"/>
              <a:gd name="connsiteY30" fmla="*/ 1247775 h 1266825"/>
              <a:gd name="connsiteX31" fmla="*/ 495300 w 1038225"/>
              <a:gd name="connsiteY31" fmla="*/ 1266825 h 1266825"/>
              <a:gd name="connsiteX32" fmla="*/ 438150 w 1038225"/>
              <a:gd name="connsiteY32" fmla="*/ 1181100 h 1266825"/>
              <a:gd name="connsiteX33" fmla="*/ 314325 w 1038225"/>
              <a:gd name="connsiteY33" fmla="*/ 1000125 h 1266825"/>
              <a:gd name="connsiteX34" fmla="*/ 257175 w 1038225"/>
              <a:gd name="connsiteY34" fmla="*/ 942975 h 1266825"/>
              <a:gd name="connsiteX35" fmla="*/ 219075 w 1038225"/>
              <a:gd name="connsiteY35" fmla="*/ 885825 h 1266825"/>
              <a:gd name="connsiteX36" fmla="*/ 180975 w 1038225"/>
              <a:gd name="connsiteY36" fmla="*/ 866775 h 1266825"/>
              <a:gd name="connsiteX37" fmla="*/ 152400 w 1038225"/>
              <a:gd name="connsiteY37" fmla="*/ 828675 h 1266825"/>
              <a:gd name="connsiteX38" fmla="*/ 133350 w 1038225"/>
              <a:gd name="connsiteY38" fmla="*/ 771525 h 1266825"/>
              <a:gd name="connsiteX39" fmla="*/ 85725 w 1038225"/>
              <a:gd name="connsiteY39" fmla="*/ 638175 h 1266825"/>
              <a:gd name="connsiteX40" fmla="*/ 66675 w 1038225"/>
              <a:gd name="connsiteY40" fmla="*/ 561975 h 1266825"/>
              <a:gd name="connsiteX41" fmla="*/ 57150 w 1038225"/>
              <a:gd name="connsiteY41" fmla="*/ 495300 h 1266825"/>
              <a:gd name="connsiteX42" fmla="*/ 28575 w 1038225"/>
              <a:gd name="connsiteY42" fmla="*/ 428625 h 1266825"/>
              <a:gd name="connsiteX43" fmla="*/ 0 w 1038225"/>
              <a:gd name="connsiteY43" fmla="*/ 314325 h 1266825"/>
              <a:gd name="connsiteX44" fmla="*/ 38100 w 1038225"/>
              <a:gd name="connsiteY44" fmla="*/ 123825 h 1266825"/>
              <a:gd name="connsiteX45" fmla="*/ 57150 w 1038225"/>
              <a:gd name="connsiteY45" fmla="*/ 95250 h 1266825"/>
              <a:gd name="connsiteX46" fmla="*/ 123825 w 1038225"/>
              <a:gd name="connsiteY46" fmla="*/ 0 h 1266825"/>
              <a:gd name="connsiteX47" fmla="*/ 390525 w 1038225"/>
              <a:gd name="connsiteY47" fmla="*/ 28575 h 1266825"/>
              <a:gd name="connsiteX48" fmla="*/ 419100 w 1038225"/>
              <a:gd name="connsiteY48" fmla="*/ 38100 h 1266825"/>
              <a:gd name="connsiteX49" fmla="*/ 523875 w 1038225"/>
              <a:gd name="connsiteY49" fmla="*/ 38100 h 1266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038225" h="1266825">
                <a:moveTo>
                  <a:pt x="161925" y="47625"/>
                </a:moveTo>
                <a:cubicBezTo>
                  <a:pt x="236360" y="62512"/>
                  <a:pt x="300956" y="75964"/>
                  <a:pt x="381000" y="85725"/>
                </a:cubicBezTo>
                <a:cubicBezTo>
                  <a:pt x="453762" y="94598"/>
                  <a:pt x="527075" y="98139"/>
                  <a:pt x="600075" y="104775"/>
                </a:cubicBezTo>
                <a:lnTo>
                  <a:pt x="695325" y="114300"/>
                </a:lnTo>
                <a:lnTo>
                  <a:pt x="771525" y="133350"/>
                </a:lnTo>
                <a:lnTo>
                  <a:pt x="809625" y="142875"/>
                </a:lnTo>
                <a:cubicBezTo>
                  <a:pt x="825500" y="152400"/>
                  <a:pt x="839555" y="166006"/>
                  <a:pt x="857250" y="171450"/>
                </a:cubicBezTo>
                <a:cubicBezTo>
                  <a:pt x="881716" y="178978"/>
                  <a:pt x="908201" y="176767"/>
                  <a:pt x="933450" y="180975"/>
                </a:cubicBezTo>
                <a:cubicBezTo>
                  <a:pt x="946363" y="183127"/>
                  <a:pt x="958850" y="187325"/>
                  <a:pt x="971550" y="190500"/>
                </a:cubicBezTo>
                <a:cubicBezTo>
                  <a:pt x="1039592" y="235862"/>
                  <a:pt x="1023147" y="206388"/>
                  <a:pt x="1038225" y="266700"/>
                </a:cubicBezTo>
                <a:cubicBezTo>
                  <a:pt x="1031875" y="346075"/>
                  <a:pt x="1041797" y="428477"/>
                  <a:pt x="1019175" y="504825"/>
                </a:cubicBezTo>
                <a:cubicBezTo>
                  <a:pt x="1013470" y="524078"/>
                  <a:pt x="980561" y="516152"/>
                  <a:pt x="962025" y="523875"/>
                </a:cubicBezTo>
                <a:cubicBezTo>
                  <a:pt x="859110" y="566756"/>
                  <a:pt x="953495" y="546372"/>
                  <a:pt x="828675" y="561975"/>
                </a:cubicBezTo>
                <a:cubicBezTo>
                  <a:pt x="812800" y="577850"/>
                  <a:pt x="790458" y="589216"/>
                  <a:pt x="781050" y="609600"/>
                </a:cubicBezTo>
                <a:cubicBezTo>
                  <a:pt x="770323" y="632842"/>
                  <a:pt x="777733" y="660967"/>
                  <a:pt x="771525" y="685800"/>
                </a:cubicBezTo>
                <a:cubicBezTo>
                  <a:pt x="768081" y="699575"/>
                  <a:pt x="758825" y="711200"/>
                  <a:pt x="752475" y="723900"/>
                </a:cubicBezTo>
                <a:cubicBezTo>
                  <a:pt x="749300" y="752475"/>
                  <a:pt x="747677" y="781265"/>
                  <a:pt x="742950" y="809625"/>
                </a:cubicBezTo>
                <a:cubicBezTo>
                  <a:pt x="740788" y="822597"/>
                  <a:pt x="715408" y="883071"/>
                  <a:pt x="714375" y="885825"/>
                </a:cubicBezTo>
                <a:cubicBezTo>
                  <a:pt x="710850" y="895226"/>
                  <a:pt x="709340" y="905420"/>
                  <a:pt x="704850" y="914400"/>
                </a:cubicBezTo>
                <a:cubicBezTo>
                  <a:pt x="682960" y="958180"/>
                  <a:pt x="671160" y="974461"/>
                  <a:pt x="647700" y="1009650"/>
                </a:cubicBezTo>
                <a:cubicBezTo>
                  <a:pt x="646194" y="1017181"/>
                  <a:pt x="633541" y="1084369"/>
                  <a:pt x="628650" y="1095375"/>
                </a:cubicBezTo>
                <a:cubicBezTo>
                  <a:pt x="621131" y="1112293"/>
                  <a:pt x="609600" y="1127125"/>
                  <a:pt x="600075" y="1143000"/>
                </a:cubicBezTo>
                <a:cubicBezTo>
                  <a:pt x="596900" y="1120775"/>
                  <a:pt x="588828" y="1098710"/>
                  <a:pt x="590550" y="1076325"/>
                </a:cubicBezTo>
                <a:cubicBezTo>
                  <a:pt x="592690" y="1048505"/>
                  <a:pt x="615752" y="1006871"/>
                  <a:pt x="628650" y="981075"/>
                </a:cubicBezTo>
                <a:cubicBezTo>
                  <a:pt x="641350" y="984250"/>
                  <a:pt x="656528" y="982422"/>
                  <a:pt x="666750" y="990600"/>
                </a:cubicBezTo>
                <a:cubicBezTo>
                  <a:pt x="674590" y="996872"/>
                  <a:pt x="673840" y="1009435"/>
                  <a:pt x="676275" y="1019175"/>
                </a:cubicBezTo>
                <a:cubicBezTo>
                  <a:pt x="680202" y="1034881"/>
                  <a:pt x="682288" y="1050996"/>
                  <a:pt x="685800" y="1066800"/>
                </a:cubicBezTo>
                <a:cubicBezTo>
                  <a:pt x="688640" y="1079579"/>
                  <a:pt x="692150" y="1092200"/>
                  <a:pt x="695325" y="1104900"/>
                </a:cubicBezTo>
                <a:cubicBezTo>
                  <a:pt x="688975" y="1117600"/>
                  <a:pt x="685625" y="1132314"/>
                  <a:pt x="676275" y="1143000"/>
                </a:cubicBezTo>
                <a:cubicBezTo>
                  <a:pt x="651089" y="1171784"/>
                  <a:pt x="612484" y="1189655"/>
                  <a:pt x="581025" y="1209675"/>
                </a:cubicBezTo>
                <a:cubicBezTo>
                  <a:pt x="561709" y="1221967"/>
                  <a:pt x="542925" y="1235075"/>
                  <a:pt x="523875" y="1247775"/>
                </a:cubicBezTo>
                <a:lnTo>
                  <a:pt x="495300" y="1266825"/>
                </a:lnTo>
                <a:cubicBezTo>
                  <a:pt x="445413" y="1216938"/>
                  <a:pt x="482635" y="1260184"/>
                  <a:pt x="438150" y="1181100"/>
                </a:cubicBezTo>
                <a:cubicBezTo>
                  <a:pt x="377263" y="1072856"/>
                  <a:pt x="389176" y="1097432"/>
                  <a:pt x="314325" y="1000125"/>
                </a:cubicBezTo>
                <a:cubicBezTo>
                  <a:pt x="277016" y="951623"/>
                  <a:pt x="300304" y="971728"/>
                  <a:pt x="257175" y="942975"/>
                </a:cubicBezTo>
                <a:cubicBezTo>
                  <a:pt x="244475" y="923925"/>
                  <a:pt x="235264" y="902014"/>
                  <a:pt x="219075" y="885825"/>
                </a:cubicBezTo>
                <a:cubicBezTo>
                  <a:pt x="209035" y="875785"/>
                  <a:pt x="191756" y="876016"/>
                  <a:pt x="180975" y="866775"/>
                </a:cubicBezTo>
                <a:cubicBezTo>
                  <a:pt x="168922" y="856444"/>
                  <a:pt x="161925" y="841375"/>
                  <a:pt x="152400" y="828675"/>
                </a:cubicBezTo>
                <a:cubicBezTo>
                  <a:pt x="146050" y="809625"/>
                  <a:pt x="139016" y="790790"/>
                  <a:pt x="133350" y="771525"/>
                </a:cubicBezTo>
                <a:cubicBezTo>
                  <a:pt x="97330" y="649056"/>
                  <a:pt x="126257" y="698974"/>
                  <a:pt x="85725" y="638175"/>
                </a:cubicBezTo>
                <a:cubicBezTo>
                  <a:pt x="79375" y="612775"/>
                  <a:pt x="71810" y="587648"/>
                  <a:pt x="66675" y="561975"/>
                </a:cubicBezTo>
                <a:cubicBezTo>
                  <a:pt x="62272" y="539960"/>
                  <a:pt x="63318" y="516887"/>
                  <a:pt x="57150" y="495300"/>
                </a:cubicBezTo>
                <a:cubicBezTo>
                  <a:pt x="50507" y="472050"/>
                  <a:pt x="35856" y="451683"/>
                  <a:pt x="28575" y="428625"/>
                </a:cubicBezTo>
                <a:cubicBezTo>
                  <a:pt x="16749" y="391175"/>
                  <a:pt x="0" y="314325"/>
                  <a:pt x="0" y="314325"/>
                </a:cubicBezTo>
                <a:cubicBezTo>
                  <a:pt x="9030" y="214994"/>
                  <a:pt x="1203" y="212379"/>
                  <a:pt x="38100" y="123825"/>
                </a:cubicBezTo>
                <a:cubicBezTo>
                  <a:pt x="42503" y="113258"/>
                  <a:pt x="52030" y="105489"/>
                  <a:pt x="57150" y="95250"/>
                </a:cubicBezTo>
                <a:cubicBezTo>
                  <a:pt x="101266" y="7018"/>
                  <a:pt x="60283" y="47656"/>
                  <a:pt x="123825" y="0"/>
                </a:cubicBezTo>
                <a:cubicBezTo>
                  <a:pt x="212725" y="9525"/>
                  <a:pt x="301851" y="17133"/>
                  <a:pt x="390525" y="28575"/>
                </a:cubicBezTo>
                <a:cubicBezTo>
                  <a:pt x="400483" y="29860"/>
                  <a:pt x="409085" y="37385"/>
                  <a:pt x="419100" y="38100"/>
                </a:cubicBezTo>
                <a:cubicBezTo>
                  <a:pt x="453936" y="40588"/>
                  <a:pt x="488950" y="38100"/>
                  <a:pt x="523875" y="38100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E6474BB6-24A4-8CB5-901D-5CA393FE85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34" y="4058827"/>
            <a:ext cx="4221041" cy="284474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D71419B1-4173-4308-EAB6-759E6D8241DC}"/>
              </a:ext>
            </a:extLst>
          </p:cNvPr>
          <p:cNvSpPr txBox="1"/>
          <p:nvPr/>
        </p:nvSpPr>
        <p:spPr>
          <a:xfrm>
            <a:off x="1945981" y="5173229"/>
            <a:ext cx="3782554" cy="14419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8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come</a:t>
            </a:r>
          </a:p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8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pensare </a:t>
            </a:r>
            <a:r>
              <a:rPr lang="it-IT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</a:t>
            </a:r>
            <a:r>
              <a:rPr lang="it-IT" sz="28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agire </a:t>
            </a:r>
          </a:p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800" kern="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NEL MONDO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29DFC4C9-C667-06A1-45DE-2B6B42C09465}"/>
              </a:ext>
            </a:extLst>
          </p:cNvPr>
          <p:cNvSpPr txBox="1"/>
          <p:nvPr/>
        </p:nvSpPr>
        <p:spPr>
          <a:xfrm>
            <a:off x="1419368" y="3695547"/>
            <a:ext cx="4594871" cy="1376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400" i="1" kern="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</a:t>
            </a:r>
            <a:endParaRPr lang="it-IT" sz="1600" i="1" kern="100" dirty="0">
              <a:solidFill>
                <a:srgbClr val="FFAE7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4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it-IT" sz="28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visione</a:t>
            </a:r>
            <a:r>
              <a:rPr lang="it-IT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e </a:t>
            </a:r>
            <a:r>
              <a:rPr lang="it-IT" sz="28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interpretazione</a:t>
            </a:r>
          </a:p>
          <a:p>
            <a:pPr lvl="0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800" i="1" kern="100" dirty="0">
                <a:solidFill>
                  <a:srgbClr val="FFAE7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DEL MONDO</a:t>
            </a:r>
            <a:endParaRPr lang="it-IT" sz="2400" kern="1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76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23" grpId="0"/>
      <p:bldP spid="25" grpId="0"/>
      <p:bldP spid="2" grpId="0"/>
      <p:bldP spid="29" grpId="0"/>
      <p:bldP spid="30" grpId="0"/>
      <p:bldP spid="10" grpId="0" animBg="1"/>
      <p:bldP spid="10" grpId="1" animBg="1"/>
      <p:bldP spid="19" grpId="0" animBg="1"/>
      <p:bldP spid="19" grpId="1" animBg="1"/>
      <p:bldP spid="16" grpId="0"/>
      <p:bldP spid="15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E15FE072-A728-5E93-8D41-EC091615FAFF}"/>
              </a:ext>
            </a:extLst>
          </p:cNvPr>
          <p:cNvSpPr txBox="1"/>
          <p:nvPr/>
        </p:nvSpPr>
        <p:spPr>
          <a:xfrm>
            <a:off x="-3" y="337832"/>
            <a:ext cx="9144001" cy="8252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buNone/>
            </a:pPr>
            <a:r>
              <a:rPr lang="it-IT" sz="3600" kern="100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Galileo</a:t>
            </a:r>
            <a:r>
              <a:rPr lang="it-IT" sz="4000" kern="100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it-IT" sz="4800" kern="100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«</a:t>
            </a:r>
            <a:r>
              <a:rPr lang="it-IT" sz="4800" i="1" kern="100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rallentò</a:t>
            </a:r>
            <a:r>
              <a:rPr lang="it-IT" sz="4000" kern="100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»</a:t>
            </a:r>
            <a:r>
              <a:rPr lang="it-IT" sz="4000" kern="100" dirty="0">
                <a:solidFill>
                  <a:schemeClr val="bg1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it-IT" sz="3600" kern="100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 caduta dei gravi</a:t>
            </a:r>
            <a:endParaRPr lang="en-GB" sz="4000" kern="100" dirty="0">
              <a:solidFill>
                <a:schemeClr val="bg1"/>
              </a:solidFill>
              <a:effectLst/>
              <a:latin typeface="Helvetica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4" descr="Galileo Galilei">
            <a:extLst>
              <a:ext uri="{FF2B5EF4-FFF2-40B4-BE49-F238E27FC236}">
                <a16:creationId xmlns:a16="http://schemas.microsoft.com/office/drawing/2014/main" id="{2313F95E-46E9-1FB2-9232-02667B6DAD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27" b="99273" l="2571" r="98000">
                        <a14:foregroundMark x1="60857" y1="13818" x2="68857" y2="24727"/>
                        <a14:foregroundMark x1="74286" y1="34182" x2="56571" y2="34182"/>
                        <a14:foregroundMark x1="55429" y1="80364" x2="62857" y2="46182"/>
                        <a14:foregroundMark x1="62857" y1="46182" x2="62857" y2="45818"/>
                        <a14:foregroundMark x1="93714" y1="82545" x2="84286" y2="65091"/>
                        <a14:foregroundMark x1="98000" y1="83636" x2="24857" y2="58545"/>
                        <a14:foregroundMark x1="24857" y1="58545" x2="23714" y2="58545"/>
                        <a14:foregroundMark x1="17143" y1="4000" x2="20857" y2="22182"/>
                        <a14:foregroundMark x1="20857" y1="22182" x2="20857" y2="22182"/>
                        <a14:foregroundMark x1="8800" y1="30947" x2="4857" y2="32000"/>
                        <a14:foregroundMark x1="28000" y1="25818" x2="12193" y2="30040"/>
                        <a14:foregroundMark x1="4571" y1="32727" x2="4571" y2="5091"/>
                        <a14:foregroundMark x1="4571" y1="5091" x2="4000" y2="3636"/>
                        <a14:foregroundMark x1="3429" y1="3636" x2="24571" y2="2182"/>
                        <a14:foregroundMark x1="9890" y1="28392" x2="9714" y2="12000"/>
                        <a14:foregroundMark x1="10040" y1="42415" x2="9953" y2="34276"/>
                        <a14:foregroundMark x1="10571" y1="92000" x2="10088" y2="46849"/>
                        <a14:foregroundMark x1="13143" y1="84364" x2="20571" y2="81091"/>
                        <a14:foregroundMark x1="20571" y1="81091" x2="24286" y2="77091"/>
                        <a14:foregroundMark x1="25714" y1="77818" x2="21714" y2="56364"/>
                        <a14:foregroundMark x1="21714" y1="56364" x2="18778" y2="49158"/>
                        <a14:foregroundMark x1="20857" y1="45455" x2="19486" y2="45330"/>
                        <a14:foregroundMark x1="18000" y1="39636" x2="18000" y2="42659"/>
                        <a14:foregroundMark x1="21429" y1="44364" x2="19664" y2="44364"/>
                        <a14:foregroundMark x1="3143" y1="87273" x2="84571" y2="89455"/>
                        <a14:foregroundMark x1="2857" y1="99273" x2="96571" y2="93818"/>
                        <a14:foregroundMark x1="12857" y1="11636" x2="8286" y2="14182"/>
                        <a14:foregroundMark x1="36000" y1="32000" x2="26000" y2="25455"/>
                        <a14:foregroundMark x1="27714" y1="31636" x2="30000" y2="29818"/>
                        <a14:foregroundMark x1="26571" y1="727" x2="27714" y2="5455"/>
                        <a14:foregroundMark x1="17714" y1="29818" x2="16857" y2="41091"/>
                        <a14:foregroundMark x1="21143" y1="44364" x2="19429" y2="40000"/>
                        <a14:backgroundMark x1="12538" y1="33685" x2="10000" y2="33455"/>
                        <a14:backgroundMark x1="7714" y1="34182" x2="10000" y2="34182"/>
                        <a14:backgroundMark x1="15143" y1="41818" x2="14000" y2="4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972" y="1231759"/>
            <a:ext cx="3721028" cy="2575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1244A459-ED60-7EF7-4B09-0D73B2C2ED7D}"/>
              </a:ext>
            </a:extLst>
          </p:cNvPr>
          <p:cNvSpPr txBox="1"/>
          <p:nvPr/>
        </p:nvSpPr>
        <p:spPr>
          <a:xfrm>
            <a:off x="294271" y="1828187"/>
            <a:ext cx="5235935" cy="17150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000" kern="100" dirty="0">
                <a:solidFill>
                  <a:srgbClr val="00B0F0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Fece rotolare due sfere di bronzo</a:t>
            </a:r>
          </a:p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000" kern="100" dirty="0">
                <a:solidFill>
                  <a:srgbClr val="00B0F0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 </a:t>
            </a:r>
            <a:r>
              <a:rPr lang="it-IT" sz="2000" b="1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diverso peso </a:t>
            </a:r>
            <a:r>
              <a:rPr lang="it-IT" sz="2000" kern="100" dirty="0">
                <a:solidFill>
                  <a:srgbClr val="00B0F0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lungo un </a:t>
            </a:r>
            <a:r>
              <a:rPr lang="it-IT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asse </a:t>
            </a:r>
            <a:r>
              <a:rPr lang="it-IT" sz="2000" b="1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inclinato</a:t>
            </a:r>
            <a:r>
              <a:rPr lang="it-IT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</a:p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000" kern="100" dirty="0">
                <a:solidFill>
                  <a:srgbClr val="00B0F0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 legno ben levigato per ridurre</a:t>
            </a:r>
            <a:r>
              <a:rPr lang="it-IT" sz="2000" b="1" kern="100" dirty="0">
                <a:solidFill>
                  <a:srgbClr val="00B0F0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</a:t>
            </a:r>
            <a:r>
              <a:rPr lang="it-IT" sz="2000" b="1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’attrito</a:t>
            </a:r>
            <a:r>
              <a:rPr lang="it-IT" sz="2000" b="1" kern="100" dirty="0">
                <a:solidFill>
                  <a:srgbClr val="00B0F0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it-IT" sz="2000" kern="100" dirty="0">
                <a:solidFill>
                  <a:srgbClr val="00B0F0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000" kern="100" dirty="0">
                <a:solidFill>
                  <a:srgbClr val="00B0F0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 misurò </a:t>
            </a:r>
            <a:r>
              <a:rPr lang="it-IT" sz="2000" b="1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il tempo </a:t>
            </a:r>
            <a:r>
              <a:rPr lang="it-IT" sz="2000" kern="100" dirty="0">
                <a:solidFill>
                  <a:srgbClr val="00B0F0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 un </a:t>
            </a:r>
          </a:p>
          <a:p>
            <a:pPr lvl="0" algn="ctr"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it-IT" sz="2000" kern="100" dirty="0">
                <a:solidFill>
                  <a:srgbClr val="00B0F0"/>
                </a:solidFill>
                <a:latin typeface="Helvetica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orologio ad acqua da lui ideato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B8AFB5A6-1601-94C0-5574-8A1DA5A7407B}"/>
              </a:ext>
            </a:extLst>
          </p:cNvPr>
          <p:cNvSpPr txBox="1"/>
          <p:nvPr/>
        </p:nvSpPr>
        <p:spPr>
          <a:xfrm>
            <a:off x="-1574224" y="1018763"/>
            <a:ext cx="9144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6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L’esperimento</a:t>
            </a:r>
            <a:endParaRPr lang="en-GB" sz="36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0E51D2D2-0D26-BB3C-D867-D02015589384}"/>
              </a:ext>
            </a:extLst>
          </p:cNvPr>
          <p:cNvSpPr txBox="1"/>
          <p:nvPr/>
        </p:nvSpPr>
        <p:spPr>
          <a:xfrm>
            <a:off x="-531479" y="5139267"/>
            <a:ext cx="68582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0" i="0" dirty="0">
                <a:solidFill>
                  <a:srgbClr val="FF0000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La parabola </a:t>
            </a:r>
            <a:r>
              <a:rPr lang="it-IT" sz="2000" b="0" i="0" dirty="0">
                <a:solidFill>
                  <a:srgbClr val="FF0000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è la sovrapposizione di  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40B7BEA4-8B17-3203-1831-4EA42419AC74}"/>
              </a:ext>
            </a:extLst>
          </p:cNvPr>
          <p:cNvSpPr txBox="1"/>
          <p:nvPr/>
        </p:nvSpPr>
        <p:spPr>
          <a:xfrm>
            <a:off x="-2" y="3847522"/>
            <a:ext cx="91440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Da queste osservazioni</a:t>
            </a:r>
          </a:p>
          <a:p>
            <a:pPr algn="ctr"/>
            <a:r>
              <a:rPr lang="it-IT" sz="5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Cinematica </a:t>
            </a:r>
            <a:r>
              <a:rPr lang="it-IT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della</a:t>
            </a:r>
            <a:r>
              <a:rPr lang="it-IT" sz="5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 traiettoria</a:t>
            </a:r>
            <a:endParaRPr lang="en-GB" sz="5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08BDD742-6650-81E4-E4B6-6EAA9734A275}"/>
              </a:ext>
            </a:extLst>
          </p:cNvPr>
          <p:cNvSpPr txBox="1"/>
          <p:nvPr/>
        </p:nvSpPr>
        <p:spPr>
          <a:xfrm>
            <a:off x="131895" y="5696469"/>
            <a:ext cx="6211090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b="0" i="1" dirty="0">
                <a:solidFill>
                  <a:srgbClr val="FF0000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 un moto verticale accelerato(A)</a:t>
            </a:r>
            <a:r>
              <a:rPr lang="it-IT" sz="2000" b="0" i="1" dirty="0">
                <a:solidFill>
                  <a:srgbClr val="FF0000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, </a:t>
            </a:r>
          </a:p>
          <a:p>
            <a:r>
              <a:rPr lang="it-IT" sz="2800" i="1" dirty="0">
                <a:solidFill>
                  <a:srgbClr val="FF000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ed un moto orizzontale uniforme(B)</a:t>
            </a:r>
          </a:p>
          <a:p>
            <a:endParaRPr lang="it-IT" sz="2000" b="0" i="1" dirty="0">
              <a:solidFill>
                <a:srgbClr val="FF0000"/>
              </a:solidFill>
              <a:effectLst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9" name="Picture 8" descr="Galileo Galilei">
            <a:extLst>
              <a:ext uri="{FF2B5EF4-FFF2-40B4-BE49-F238E27FC236}">
                <a16:creationId xmlns:a16="http://schemas.microsoft.com/office/drawing/2014/main" id="{02C83C44-229D-AC31-CAA4-4F41EE51C4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59" r="20883"/>
          <a:stretch>
            <a:fillRect/>
          </a:stretch>
        </p:blipFill>
        <p:spPr bwMode="auto">
          <a:xfrm>
            <a:off x="5912268" y="4959276"/>
            <a:ext cx="3231730" cy="1898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C4CEB367-1891-18F7-4F6F-6B8DF18D03D9}"/>
              </a:ext>
            </a:extLst>
          </p:cNvPr>
          <p:cNvSpPr txBox="1"/>
          <p:nvPr/>
        </p:nvSpPr>
        <p:spPr>
          <a:xfrm>
            <a:off x="6069069" y="5267513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/>
              <a:t>A</a:t>
            </a:r>
            <a:endParaRPr lang="en-GB" sz="2000" dirty="0"/>
          </a:p>
        </p:txBody>
      </p:sp>
      <p:cxnSp>
        <p:nvCxnSpPr>
          <p:cNvPr id="11" name="Connettore diritto 10">
            <a:extLst>
              <a:ext uri="{FF2B5EF4-FFF2-40B4-BE49-F238E27FC236}">
                <a16:creationId xmlns:a16="http://schemas.microsoft.com/office/drawing/2014/main" id="{7DE991A9-20A3-F35E-C3BF-DCB2D3AD665E}"/>
              </a:ext>
            </a:extLst>
          </p:cNvPr>
          <p:cNvCxnSpPr/>
          <p:nvPr/>
        </p:nvCxnSpPr>
        <p:spPr>
          <a:xfrm>
            <a:off x="5995555" y="6359236"/>
            <a:ext cx="314844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ttore diritto 11">
            <a:extLst>
              <a:ext uri="{FF2B5EF4-FFF2-40B4-BE49-F238E27FC236}">
                <a16:creationId xmlns:a16="http://schemas.microsoft.com/office/drawing/2014/main" id="{70B2EABE-C6A5-68A1-4CC6-BCEBEF24AA1C}"/>
              </a:ext>
            </a:extLst>
          </p:cNvPr>
          <p:cNvCxnSpPr/>
          <p:nvPr/>
        </p:nvCxnSpPr>
        <p:spPr>
          <a:xfrm flipH="1" flipV="1">
            <a:off x="6326743" y="4959098"/>
            <a:ext cx="32485" cy="184149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DC4FFCBB-D1FE-463B-3A2E-220B2344073A}"/>
              </a:ext>
            </a:extLst>
          </p:cNvPr>
          <p:cNvSpPr txBox="1"/>
          <p:nvPr/>
        </p:nvSpPr>
        <p:spPr>
          <a:xfrm>
            <a:off x="3465095" y="-47857"/>
            <a:ext cx="1463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latin typeface="Helvetica" panose="020B0604020202020204"/>
                <a:cs typeface="Helvetica" panose="020B0604020202020204"/>
              </a:rPr>
              <a:t>Allora…</a:t>
            </a:r>
            <a:endParaRPr lang="en-GB" sz="2800" dirty="0">
              <a:solidFill>
                <a:schemeClr val="bg1"/>
              </a:solidFill>
              <a:latin typeface="Helvetica" panose="020B0604020202020204"/>
              <a:cs typeface="Helvetica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428863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llaDiTesto 3">
            <a:extLst>
              <a:ext uri="{FF2B5EF4-FFF2-40B4-BE49-F238E27FC236}">
                <a16:creationId xmlns:a16="http://schemas.microsoft.com/office/drawing/2014/main" id="{9FF788AC-CA9C-85CC-A8F7-C5734886DFBA}"/>
              </a:ext>
            </a:extLst>
          </p:cNvPr>
          <p:cNvSpPr txBox="1"/>
          <p:nvPr/>
        </p:nvSpPr>
        <p:spPr>
          <a:xfrm>
            <a:off x="0" y="-2741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Da ciò ricadute anche… artistiche</a:t>
            </a:r>
            <a:endParaRPr lang="en-GB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8" name="Picture 6" descr="Artemisia Gentileschi, vita e opere della grande artista">
            <a:extLst>
              <a:ext uri="{FF2B5EF4-FFF2-40B4-BE49-F238E27FC236}">
                <a16:creationId xmlns:a16="http://schemas.microsoft.com/office/drawing/2014/main" id="{2D571227-0683-EEB2-77D5-F6FB8A5EB5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310" t="47733" r="28108" b="22824"/>
          <a:stretch>
            <a:fillRect/>
          </a:stretch>
        </p:blipFill>
        <p:spPr bwMode="auto">
          <a:xfrm>
            <a:off x="4572000" y="1666265"/>
            <a:ext cx="4615030" cy="4286922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Giuditta e Oloferne (Caravaggio) - Wikipedia">
            <a:extLst>
              <a:ext uri="{FF2B5EF4-FFF2-40B4-BE49-F238E27FC236}">
                <a16:creationId xmlns:a16="http://schemas.microsoft.com/office/drawing/2014/main" id="{B7497F2B-AE14-7F68-0DC2-C8F80F3C84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3" t="25416" r="46310" b="7537"/>
          <a:stretch>
            <a:fillRect/>
          </a:stretch>
        </p:blipFill>
        <p:spPr bwMode="auto">
          <a:xfrm>
            <a:off x="-251965" y="1284000"/>
            <a:ext cx="4615030" cy="4503862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ale 9">
            <a:extLst>
              <a:ext uri="{FF2B5EF4-FFF2-40B4-BE49-F238E27FC236}">
                <a16:creationId xmlns:a16="http://schemas.microsoft.com/office/drawing/2014/main" id="{9153C12D-BD3B-470D-A56A-5972309A73C4}"/>
              </a:ext>
            </a:extLst>
          </p:cNvPr>
          <p:cNvSpPr/>
          <p:nvPr/>
        </p:nvSpPr>
        <p:spPr>
          <a:xfrm rot="1233702">
            <a:off x="5411230" y="3385654"/>
            <a:ext cx="704679" cy="1422709"/>
          </a:xfrm>
          <a:prstGeom prst="ellipse">
            <a:avLst/>
          </a:prstGeom>
          <a:noFill/>
          <a:ln w="28575">
            <a:solidFill>
              <a:srgbClr val="FFC98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D7C4AD"/>
              </a:solidFill>
            </a:endParaRPr>
          </a:p>
        </p:txBody>
      </p:sp>
      <p:sp>
        <p:nvSpPr>
          <p:cNvPr id="11" name="Ovale 10">
            <a:extLst>
              <a:ext uri="{FF2B5EF4-FFF2-40B4-BE49-F238E27FC236}">
                <a16:creationId xmlns:a16="http://schemas.microsoft.com/office/drawing/2014/main" id="{998EFADF-69FD-6871-FEFB-2DA255347244}"/>
              </a:ext>
            </a:extLst>
          </p:cNvPr>
          <p:cNvSpPr/>
          <p:nvPr/>
        </p:nvSpPr>
        <p:spPr>
          <a:xfrm rot="2543370">
            <a:off x="7456394" y="1743561"/>
            <a:ext cx="1100266" cy="1545643"/>
          </a:xfrm>
          <a:prstGeom prst="ellipse">
            <a:avLst/>
          </a:prstGeom>
          <a:noFill/>
          <a:ln w="28575">
            <a:solidFill>
              <a:srgbClr val="FFC98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D7C4AD"/>
              </a:solidFill>
            </a:endParaRPr>
          </a:p>
        </p:txBody>
      </p:sp>
      <p:sp>
        <p:nvSpPr>
          <p:cNvPr id="12" name="Ovale 11">
            <a:extLst>
              <a:ext uri="{FF2B5EF4-FFF2-40B4-BE49-F238E27FC236}">
                <a16:creationId xmlns:a16="http://schemas.microsoft.com/office/drawing/2014/main" id="{717C2347-9C06-D598-E6A0-B37DC3A58034}"/>
              </a:ext>
            </a:extLst>
          </p:cNvPr>
          <p:cNvSpPr/>
          <p:nvPr/>
        </p:nvSpPr>
        <p:spPr>
          <a:xfrm rot="2242995">
            <a:off x="1398787" y="3080025"/>
            <a:ext cx="1100266" cy="2327291"/>
          </a:xfrm>
          <a:prstGeom prst="ellipse">
            <a:avLst/>
          </a:prstGeom>
          <a:noFill/>
          <a:ln w="28575">
            <a:solidFill>
              <a:srgbClr val="FFC98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D7C4AD"/>
              </a:solidFill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E3F196E1-7447-5E55-0556-A264E12F63DE}"/>
              </a:ext>
            </a:extLst>
          </p:cNvPr>
          <p:cNvSpPr txBox="1"/>
          <p:nvPr/>
        </p:nvSpPr>
        <p:spPr>
          <a:xfrm>
            <a:off x="2430500" y="5084013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600" dirty="0">
                <a:solidFill>
                  <a:srgbClr val="F9D95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Il primo spruzzo</a:t>
            </a:r>
          </a:p>
          <a:p>
            <a:pPr algn="ctr"/>
            <a:r>
              <a:rPr lang="it-IT" sz="3600" dirty="0">
                <a:solidFill>
                  <a:srgbClr val="F9D95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di sangue</a:t>
            </a:r>
          </a:p>
          <a:p>
            <a:pPr algn="ctr"/>
            <a:r>
              <a:rPr lang="it-IT" sz="3600" dirty="0">
                <a:solidFill>
                  <a:srgbClr val="F9D95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«a parabola»</a:t>
            </a:r>
            <a:endParaRPr lang="en-GB" sz="3600" dirty="0">
              <a:solidFill>
                <a:srgbClr val="F9D95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E7F5C073-2435-B681-36B1-256C59F08FC0}"/>
              </a:ext>
            </a:extLst>
          </p:cNvPr>
          <p:cNvSpPr txBox="1"/>
          <p:nvPr/>
        </p:nvSpPr>
        <p:spPr>
          <a:xfrm>
            <a:off x="633633" y="896824"/>
            <a:ext cx="28264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2400" dirty="0">
                <a:solidFill>
                  <a:srgbClr val="FFB54E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Caravaggio </a:t>
            </a:r>
            <a:r>
              <a:rPr lang="it-IT" sz="1600" dirty="0">
                <a:solidFill>
                  <a:srgbClr val="FFB54E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1572-1610</a:t>
            </a:r>
          </a:p>
          <a:p>
            <a:pPr algn="ctr"/>
            <a:r>
              <a:rPr lang="it-IT" sz="2000" dirty="0">
                <a:solidFill>
                  <a:srgbClr val="FFB54E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(</a:t>
            </a:r>
            <a:r>
              <a:rPr lang="it-IT" sz="2000" dirty="0" err="1">
                <a:solidFill>
                  <a:srgbClr val="FFB54E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Pre</a:t>
            </a:r>
            <a:r>
              <a:rPr lang="it-IT" sz="2000" dirty="0">
                <a:solidFill>
                  <a:srgbClr val="FFB54E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Galileo)</a:t>
            </a:r>
            <a:endParaRPr lang="en-GB" sz="3200" dirty="0">
              <a:solidFill>
                <a:srgbClr val="FFB54E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2A343182-5C76-20A2-4738-2B2C0D145BFF}"/>
              </a:ext>
            </a:extLst>
          </p:cNvPr>
          <p:cNvSpPr txBox="1"/>
          <p:nvPr/>
        </p:nvSpPr>
        <p:spPr>
          <a:xfrm>
            <a:off x="2510565" y="358149"/>
            <a:ext cx="44919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000" dirty="0">
                <a:solidFill>
                  <a:srgbClr val="FFB54E"/>
                </a:solidFill>
                <a:latin typeface="Helvetica" panose="020B0604020202020204"/>
                <a:cs typeface="Helvetica" panose="020B0604020202020204"/>
              </a:rPr>
              <a:t>Giuditta e Oloferne</a:t>
            </a:r>
            <a:endParaRPr lang="en-GB" sz="4000" dirty="0">
              <a:solidFill>
                <a:srgbClr val="FFB54E"/>
              </a:solidFill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0E1E68DB-66F4-C1B7-DD11-199824882D1C}"/>
              </a:ext>
            </a:extLst>
          </p:cNvPr>
          <p:cNvSpPr txBox="1"/>
          <p:nvPr/>
        </p:nvSpPr>
        <p:spPr>
          <a:xfrm>
            <a:off x="5322069" y="882211"/>
            <a:ext cx="402215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dirty="0">
                <a:solidFill>
                  <a:srgbClr val="FCB5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Art. Gentileschi </a:t>
            </a:r>
            <a:r>
              <a:rPr lang="it-IT" sz="1600" dirty="0">
                <a:solidFill>
                  <a:srgbClr val="FCB5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1593-1654</a:t>
            </a:r>
            <a:endParaRPr lang="it-IT" sz="2400" dirty="0">
              <a:solidFill>
                <a:srgbClr val="FCB55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ctr"/>
            <a:r>
              <a:rPr lang="it-IT" sz="2000" i="1" dirty="0">
                <a:solidFill>
                  <a:srgbClr val="FCB5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(Post Galileo)</a:t>
            </a:r>
          </a:p>
          <a:p>
            <a:pPr algn="ctr"/>
            <a:endParaRPr lang="en-GB" sz="2400" dirty="0">
              <a:solidFill>
                <a:srgbClr val="FCB55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474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/>
      <p:bldP spid="3" grpId="0"/>
      <p:bldP spid="14" grpId="0"/>
      <p:bldP spid="6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2" descr="Palazzo della Sapienza, Aula magna storica | Sistema Bibliotecario di  Ateneo - Università di Pisa">
            <a:extLst>
              <a:ext uri="{FF2B5EF4-FFF2-40B4-BE49-F238E27FC236}">
                <a16:creationId xmlns:a16="http://schemas.microsoft.com/office/drawing/2014/main" id="{12C9AE69-9271-B7CA-F2D7-46382A92C9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6"/>
          <a:stretch>
            <a:fillRect/>
          </a:stretch>
        </p:blipFill>
        <p:spPr bwMode="auto">
          <a:xfrm>
            <a:off x="0" y="0"/>
            <a:ext cx="9910618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statua di Galileo di Emilio Demi (1798-1863)">
            <a:extLst>
              <a:ext uri="{FF2B5EF4-FFF2-40B4-BE49-F238E27FC236}">
                <a16:creationId xmlns:a16="http://schemas.microsoft.com/office/drawing/2014/main" id="{782E25B0-59F0-0DEF-5FAF-2266658E0C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747" b="99451" l="10000" r="90000">
                        <a14:foregroundMark x1="49500" y1="6593" x2="52500" y2="34615"/>
                        <a14:foregroundMark x1="52500" y1="34615" x2="52500" y2="34615"/>
                        <a14:foregroundMark x1="51000" y1="7692" x2="56000" y2="14835"/>
                        <a14:foregroundMark x1="42500" y1="45055" x2="40000" y2="78846"/>
                        <a14:foregroundMark x1="12000" y1="86813" x2="32825" y2="95665"/>
                        <a14:foregroundMark x1="41945" y1="95403" x2="70000" y2="73626"/>
                        <a14:foregroundMark x1="70000" y1="73626" x2="78500" y2="56868"/>
                        <a14:foregroundMark x1="68000" y1="70879" x2="74377" y2="94472"/>
                        <a14:foregroundMark x1="77026" y1="94396" x2="82500" y2="75275"/>
                        <a14:foregroundMark x1="25500" y1="50275" x2="23500" y2="85165"/>
                        <a14:foregroundMark x1="13000" y1="89835" x2="14903" y2="92624"/>
                        <a14:foregroundMark x1="12000" y1="40659" x2="17500" y2="35440"/>
                        <a14:foregroundMark x1="19000" y1="33516" x2="12000" y2="38462"/>
                        <a14:foregroundMark x1="17500" y1="33791" x2="10500" y2="36264"/>
                        <a14:foregroundMark x1="51500" y1="6319" x2="61860" y2="11299"/>
                        <a14:foregroundMark x1="58000" y1="2747" x2="60618" y2="4186"/>
                        <a14:foregroundMark x1="70500" y1="25549" x2="75000" y2="33516"/>
                        <a14:foregroundMark x1="67500" y1="26923" x2="80500" y2="42857"/>
                        <a14:foregroundMark x1="80500" y1="42857" x2="81500" y2="45330"/>
                        <a14:foregroundMark x1="70000" y1="25275" x2="81500" y2="38462"/>
                        <a14:foregroundMark x1="83000" y1="40934" x2="75965" y2="28370"/>
                        <a14:foregroundMark x1="71000" y1="25549" x2="74091" y2="26249"/>
                        <a14:foregroundMark x1="68000" y1="24725" x2="79500" y2="24725"/>
                        <a14:foregroundMark x1="86500" y1="48626" x2="70500" y2="50824"/>
                        <a14:foregroundMark x1="85500" y1="48626" x2="75500" y2="58242"/>
                        <a14:foregroundMark x1="86500" y1="49451" x2="77500" y2="60714"/>
                        <a14:foregroundMark x1="78500" y1="66758" x2="83000" y2="48901"/>
                        <a14:foregroundMark x1="63500" y1="18681" x2="78500" y2="24451"/>
                        <a14:foregroundMark x1="65500" y1="17582" x2="65500" y2="17582"/>
                        <a14:foregroundMark x1="78000" y1="24725" x2="78000" y2="24725"/>
                        <a14:foregroundMark x1="78500" y1="23626" x2="70000" y2="20330"/>
                        <a14:foregroundMark x1="84000" y1="39560" x2="77000" y2="23352"/>
                        <a14:foregroundMark x1="77000" y1="23352" x2="60500" y2="17857"/>
                        <a14:backgroundMark x1="67000" y1="2198" x2="81000" y2="14286"/>
                        <a14:backgroundMark x1="66500" y1="14560" x2="64000" y2="15385"/>
                        <a14:backgroundMark x1="83000" y1="25275" x2="85000" y2="27747"/>
                        <a14:backgroundMark x1="82142" y1="24725" x2="83000" y2="26374"/>
                        <a14:backgroundMark x1="82000" y1="24451" x2="82142" y2="24725"/>
                        <a14:backgroundMark x1="79500" y1="24725" x2="81500" y2="25549"/>
                        <a14:backgroundMark x1="7000" y1="95604" x2="22000" y2="99176"/>
                        <a14:backgroundMark x1="25500" y1="99725" x2="92500" y2="97802"/>
                        <a14:backgroundMark x1="92500" y1="97802" x2="94000" y2="97253"/>
                        <a14:backgroundMark x1="65500" y1="11538" x2="64488" y2="161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115" y="1083740"/>
            <a:ext cx="1905000" cy="346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0" descr="Biography of Galileo Galilei | Simply Knowledge">
            <a:extLst>
              <a:ext uri="{FF2B5EF4-FFF2-40B4-BE49-F238E27FC236}">
                <a16:creationId xmlns:a16="http://schemas.microsoft.com/office/drawing/2014/main" id="{BD58235F-0FEE-991E-F773-6025EAB056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45" b="96409" l="9961" r="96875">
                        <a14:foregroundMark x1="34961" y1="16298" x2="35547" y2="46133"/>
                        <a14:foregroundMark x1="33008" y1="25967" x2="32227" y2="20718"/>
                        <a14:foregroundMark x1="33008" y1="12983" x2="36133" y2="12155"/>
                        <a14:foregroundMark x1="22852" y1="78729" x2="64258" y2="85635"/>
                        <a14:foregroundMark x1="64258" y1="85635" x2="89063" y2="84807"/>
                        <a14:foregroundMark x1="89063" y1="84807" x2="91211" y2="83702"/>
                        <a14:foregroundMark x1="90234" y1="46685" x2="93555" y2="86464"/>
                        <a14:foregroundMark x1="96875" y1="95304" x2="20898" y2="96409"/>
                        <a14:foregroundMark x1="33984" y1="44199" x2="34961" y2="80387"/>
                        <a14:foregroundMark x1="42383" y1="77901" x2="41016" y2="47514"/>
                        <a14:foregroundMark x1="40259" y1="43139" x2="38477" y2="23204"/>
                        <a14:foregroundMark x1="40625" y1="47238" x2="40362" y2="44290"/>
                        <a14:foregroundMark x1="35547" y1="24862" x2="24219" y2="35912"/>
                        <a14:foregroundMark x1="24219" y1="35912" x2="24219" y2="35912"/>
                        <a14:backgroundMark x1="42383" y1="40608" x2="49609" y2="49724"/>
                        <a14:backgroundMark x1="47461" y1="18508" x2="48633" y2="24586"/>
                        <a14:backgroundMark x1="28125" y1="51105" x2="23438" y2="53315"/>
                        <a14:backgroundMark x1="44336" y1="50552" x2="44922" y2="52210"/>
                        <a14:backgroundMark x1="66016" y1="66298" x2="69141" y2="44751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04" t="9903"/>
          <a:stretch>
            <a:fillRect/>
          </a:stretch>
        </p:blipFill>
        <p:spPr bwMode="auto">
          <a:xfrm>
            <a:off x="-99573" y="942108"/>
            <a:ext cx="8552872" cy="5915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DC4E90C7-D576-6A5F-204E-823EFA33697C}"/>
              </a:ext>
            </a:extLst>
          </p:cNvPr>
          <p:cNvSpPr txBox="1"/>
          <p:nvPr/>
        </p:nvSpPr>
        <p:spPr>
          <a:xfrm>
            <a:off x="1" y="83324"/>
            <a:ext cx="991061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In questa aula della Sapienza di Pisa, </a:t>
            </a:r>
          </a:p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dove ora c’è una sua statua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E1205E11-727F-3915-9BFF-DB7E1393AF01}"/>
              </a:ext>
            </a:extLst>
          </p:cNvPr>
          <p:cNvSpPr txBox="1"/>
          <p:nvPr/>
        </p:nvSpPr>
        <p:spPr>
          <a:xfrm>
            <a:off x="2926897" y="1692320"/>
            <a:ext cx="6255061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nel 1589 Galileo</a:t>
            </a:r>
          </a:p>
          <a:p>
            <a:pPr algn="ctr"/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tenne la sua prima lezione</a:t>
            </a:r>
          </a:p>
          <a:p>
            <a:pPr algn="ctr"/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sulla matematica</a:t>
            </a:r>
          </a:p>
          <a:p>
            <a:pPr algn="ctr"/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Inizia la rivoluzione </a:t>
            </a:r>
            <a:r>
              <a:rPr lang="it-IT" sz="3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Galileana</a:t>
            </a:r>
            <a:r>
              <a:rPr lang="it-IT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8" name="Picture 10">
            <a:extLst>
              <a:ext uri="{FF2B5EF4-FFF2-40B4-BE49-F238E27FC236}">
                <a16:creationId xmlns:a16="http://schemas.microsoft.com/office/drawing/2014/main" id="{F15FC956-41E9-ACF9-35DF-DC29FD5AF7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17" y="18468"/>
            <a:ext cx="8414327" cy="684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E14C2978-6D0A-1916-EF73-AFB5ECEF0F26}"/>
              </a:ext>
            </a:extLst>
          </p:cNvPr>
          <p:cNvSpPr txBox="1"/>
          <p:nvPr/>
        </p:nvSpPr>
        <p:spPr>
          <a:xfrm>
            <a:off x="527092" y="5774260"/>
            <a:ext cx="87495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380 anni dopo, il 7 Febbraio 1967, nella stessa aula </a:t>
            </a:r>
          </a:p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inizia un’altra rivoluzione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0" name="Picture 8" descr="Il Sessantotto a Pisa - Palazzo Blu">
            <a:extLst>
              <a:ext uri="{FF2B5EF4-FFF2-40B4-BE49-F238E27FC236}">
                <a16:creationId xmlns:a16="http://schemas.microsoft.com/office/drawing/2014/main" id="{FE166215-EA11-271A-4D0B-33765FE2C1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807" y="-34576"/>
            <a:ext cx="8072582" cy="6857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CE9C245A-0159-91EE-1270-EE6CC9C16B5F}"/>
              </a:ext>
            </a:extLst>
          </p:cNvPr>
          <p:cNvSpPr txBox="1"/>
          <p:nvPr/>
        </p:nvSpPr>
        <p:spPr>
          <a:xfrm>
            <a:off x="1567486" y="5774260"/>
            <a:ext cx="69862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È il principio della contestazione del 1968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2" name="Picture 18">
            <a:extLst>
              <a:ext uri="{FF2B5EF4-FFF2-40B4-BE49-F238E27FC236}">
                <a16:creationId xmlns:a16="http://schemas.microsoft.com/office/drawing/2014/main" id="{67E4934A-5731-706E-39DA-C127C30F4C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611" y="-35078"/>
            <a:ext cx="4941125" cy="6874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20776867-0497-7AD1-3BDC-FE8DBD3CE316}"/>
              </a:ext>
            </a:extLst>
          </p:cNvPr>
          <p:cNvSpPr txBox="1"/>
          <p:nvPr/>
        </p:nvSpPr>
        <p:spPr>
          <a:xfrm>
            <a:off x="2473535" y="204782"/>
            <a:ext cx="494112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200" b="0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che esplose poi </a:t>
            </a:r>
          </a:p>
          <a:p>
            <a:pPr algn="ctr"/>
            <a:r>
              <a:rPr lang="it-IT" sz="3200" b="0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in Francia e nel mondo</a:t>
            </a:r>
          </a:p>
          <a:p>
            <a:pPr algn="ctr"/>
            <a:r>
              <a:rPr lang="it-IT" sz="3200" b="0" i="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nel maggio di quell’anno</a:t>
            </a:r>
            <a:endParaRPr lang="en-GB" sz="32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816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D3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ttangolo 16">
            <a:extLst>
              <a:ext uri="{FF2B5EF4-FFF2-40B4-BE49-F238E27FC236}">
                <a16:creationId xmlns:a16="http://schemas.microsoft.com/office/drawing/2014/main" id="{F89A0736-ABBD-16EC-9767-1ED012CB6BEF}"/>
              </a:ext>
            </a:extLst>
          </p:cNvPr>
          <p:cNvSpPr/>
          <p:nvPr/>
        </p:nvSpPr>
        <p:spPr>
          <a:xfrm>
            <a:off x="-238125" y="4851322"/>
            <a:ext cx="9382125" cy="2037567"/>
          </a:xfrm>
          <a:prstGeom prst="rect">
            <a:avLst/>
          </a:prstGeom>
          <a:solidFill>
            <a:srgbClr val="E6E6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8" descr="Il moto in Aristotele e la critica di Galileo | Too lazy to be a Trekkie">
            <a:extLst>
              <a:ext uri="{FF2B5EF4-FFF2-40B4-BE49-F238E27FC236}">
                <a16:creationId xmlns:a16="http://schemas.microsoft.com/office/drawing/2014/main" id="{13CBF707-526A-C74D-735A-522FF02867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406" r="2216"/>
          <a:stretch>
            <a:fillRect/>
          </a:stretch>
        </p:blipFill>
        <p:spPr bwMode="auto">
          <a:xfrm flipH="1">
            <a:off x="6378640" y="4841389"/>
            <a:ext cx="2830782" cy="207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8" descr="Caduta dei gravi, l'esperimento di Galileo in fisica quantistica">
            <a:extLst>
              <a:ext uri="{FF2B5EF4-FFF2-40B4-BE49-F238E27FC236}">
                <a16:creationId xmlns:a16="http://schemas.microsoft.com/office/drawing/2014/main" id="{448CDAD2-3C59-AF30-FEA6-2872B2EE8A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39" y="217056"/>
            <a:ext cx="3298747" cy="2204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1CB7CA1D-3201-519F-4AAD-C073466C822D}"/>
              </a:ext>
            </a:extLst>
          </p:cNvPr>
          <p:cNvSpPr txBox="1"/>
          <p:nvPr/>
        </p:nvSpPr>
        <p:spPr>
          <a:xfrm>
            <a:off x="-687894" y="2538405"/>
            <a:ext cx="68582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0" i="0" dirty="0">
                <a:solidFill>
                  <a:schemeClr val="accent4">
                    <a:lumMod val="50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La parabola </a:t>
            </a:r>
            <a:r>
              <a:rPr lang="it-IT" sz="2000" b="0" i="0" dirty="0">
                <a:solidFill>
                  <a:schemeClr val="accent4">
                    <a:lumMod val="50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è la sovrapposizione di  </a:t>
            </a:r>
          </a:p>
        </p:txBody>
      </p:sp>
      <p:pic>
        <p:nvPicPr>
          <p:cNvPr id="10" name="Picture 6">
            <a:extLst>
              <a:ext uri="{FF2B5EF4-FFF2-40B4-BE49-F238E27FC236}">
                <a16:creationId xmlns:a16="http://schemas.microsoft.com/office/drawing/2014/main" id="{8B89565E-4BAB-B811-321C-0B3A1AD08E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0691" y="2380113"/>
            <a:ext cx="2487218" cy="189872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fritto misto - filosofia - la gallina attraversa la strada">
            <a:extLst>
              <a:ext uri="{FF2B5EF4-FFF2-40B4-BE49-F238E27FC236}">
                <a16:creationId xmlns:a16="http://schemas.microsoft.com/office/drawing/2014/main" id="{9AA13AB5-0804-69B5-4F4B-66A833C14E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727" b="89868" l="9896" r="89583">
                        <a14:foregroundMark x1="32292" y1="5727" x2="63542" y2="9251"/>
                        <a14:foregroundMark x1="75521" y1="50220" x2="50000" y2="77974"/>
                        <a14:foregroundMark x1="50000" y1="77974" x2="50000" y2="77974"/>
                        <a14:foregroundMark x1="79688" y1="49339" x2="60417" y2="80176"/>
                        <a14:foregroundMark x1="82813" y1="52863" x2="74479" y2="85022"/>
                        <a14:foregroundMark x1="74479" y1="85022" x2="69271" y2="88106"/>
                        <a14:foregroundMark x1="28125" y1="57709" x2="48958" y2="81938"/>
                        <a14:foregroundMark x1="27083" y1="68282" x2="44792" y2="80617"/>
                        <a14:foregroundMark x1="20313" y1="26872" x2="25000" y2="60352"/>
                        <a14:foregroundMark x1="25000" y1="60352" x2="25000" y2="603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1748" y="4324516"/>
            <a:ext cx="1012009" cy="1378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Figura a mano libera: forma 11">
            <a:extLst>
              <a:ext uri="{FF2B5EF4-FFF2-40B4-BE49-F238E27FC236}">
                <a16:creationId xmlns:a16="http://schemas.microsoft.com/office/drawing/2014/main" id="{9D12571A-1FF7-7740-928E-A67BB8F94730}"/>
              </a:ext>
            </a:extLst>
          </p:cNvPr>
          <p:cNvSpPr/>
          <p:nvPr/>
        </p:nvSpPr>
        <p:spPr>
          <a:xfrm>
            <a:off x="1090055" y="6193227"/>
            <a:ext cx="1659498" cy="130081"/>
          </a:xfrm>
          <a:custGeom>
            <a:avLst/>
            <a:gdLst>
              <a:gd name="connsiteX0" fmla="*/ 0 w 2076226"/>
              <a:gd name="connsiteY0" fmla="*/ 0 h 118334"/>
              <a:gd name="connsiteX1" fmla="*/ 75303 w 2076226"/>
              <a:gd name="connsiteY1" fmla="*/ 53788 h 118334"/>
              <a:gd name="connsiteX2" fmla="*/ 118334 w 2076226"/>
              <a:gd name="connsiteY2" fmla="*/ 64546 h 118334"/>
              <a:gd name="connsiteX3" fmla="*/ 150607 w 2076226"/>
              <a:gd name="connsiteY3" fmla="*/ 75304 h 118334"/>
              <a:gd name="connsiteX4" fmla="*/ 516367 w 2076226"/>
              <a:gd name="connsiteY4" fmla="*/ 75304 h 118334"/>
              <a:gd name="connsiteX5" fmla="*/ 602428 w 2076226"/>
              <a:gd name="connsiteY5" fmla="*/ 107577 h 118334"/>
              <a:gd name="connsiteX6" fmla="*/ 634701 w 2076226"/>
              <a:gd name="connsiteY6" fmla="*/ 118334 h 118334"/>
              <a:gd name="connsiteX7" fmla="*/ 785308 w 2076226"/>
              <a:gd name="connsiteY7" fmla="*/ 53788 h 118334"/>
              <a:gd name="connsiteX8" fmla="*/ 925157 w 2076226"/>
              <a:gd name="connsiteY8" fmla="*/ 21516 h 118334"/>
              <a:gd name="connsiteX9" fmla="*/ 989703 w 2076226"/>
              <a:gd name="connsiteY9" fmla="*/ 10758 h 118334"/>
              <a:gd name="connsiteX10" fmla="*/ 1366221 w 2076226"/>
              <a:gd name="connsiteY10" fmla="*/ 21516 h 118334"/>
              <a:gd name="connsiteX11" fmla="*/ 1398494 w 2076226"/>
              <a:gd name="connsiteY11" fmla="*/ 32273 h 118334"/>
              <a:gd name="connsiteX12" fmla="*/ 1441524 w 2076226"/>
              <a:gd name="connsiteY12" fmla="*/ 43031 h 118334"/>
              <a:gd name="connsiteX13" fmla="*/ 1506070 w 2076226"/>
              <a:gd name="connsiteY13" fmla="*/ 64546 h 118334"/>
              <a:gd name="connsiteX14" fmla="*/ 1559859 w 2076226"/>
              <a:gd name="connsiteY14" fmla="*/ 75304 h 118334"/>
              <a:gd name="connsiteX15" fmla="*/ 1602889 w 2076226"/>
              <a:gd name="connsiteY15" fmla="*/ 86061 h 118334"/>
              <a:gd name="connsiteX16" fmla="*/ 1936376 w 2076226"/>
              <a:gd name="connsiteY16" fmla="*/ 75304 h 118334"/>
              <a:gd name="connsiteX17" fmla="*/ 2022437 w 2076226"/>
              <a:gd name="connsiteY17" fmla="*/ 64546 h 118334"/>
              <a:gd name="connsiteX18" fmla="*/ 2065468 w 2076226"/>
              <a:gd name="connsiteY18" fmla="*/ 53788 h 118334"/>
              <a:gd name="connsiteX19" fmla="*/ 2076226 w 2076226"/>
              <a:gd name="connsiteY19" fmla="*/ 32273 h 1183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076226" h="118334">
                <a:moveTo>
                  <a:pt x="0" y="0"/>
                </a:moveTo>
                <a:cubicBezTo>
                  <a:pt x="131878" y="26377"/>
                  <a:pt x="-9086" y="-16536"/>
                  <a:pt x="75303" y="53788"/>
                </a:cubicBezTo>
                <a:cubicBezTo>
                  <a:pt x="86661" y="63253"/>
                  <a:pt x="104118" y="60484"/>
                  <a:pt x="118334" y="64546"/>
                </a:cubicBezTo>
                <a:cubicBezTo>
                  <a:pt x="129237" y="67661"/>
                  <a:pt x="139849" y="71718"/>
                  <a:pt x="150607" y="75304"/>
                </a:cubicBezTo>
                <a:cubicBezTo>
                  <a:pt x="257872" y="70196"/>
                  <a:pt x="403895" y="53881"/>
                  <a:pt x="516367" y="75304"/>
                </a:cubicBezTo>
                <a:cubicBezTo>
                  <a:pt x="546464" y="81037"/>
                  <a:pt x="573635" y="97107"/>
                  <a:pt x="602428" y="107577"/>
                </a:cubicBezTo>
                <a:cubicBezTo>
                  <a:pt x="613085" y="111452"/>
                  <a:pt x="623943" y="114748"/>
                  <a:pt x="634701" y="118334"/>
                </a:cubicBezTo>
                <a:cubicBezTo>
                  <a:pt x="844197" y="71780"/>
                  <a:pt x="643015" y="131402"/>
                  <a:pt x="785308" y="53788"/>
                </a:cubicBezTo>
                <a:cubicBezTo>
                  <a:pt x="828370" y="30299"/>
                  <a:pt x="878316" y="28722"/>
                  <a:pt x="925157" y="21516"/>
                </a:cubicBezTo>
                <a:cubicBezTo>
                  <a:pt x="946715" y="18199"/>
                  <a:pt x="968188" y="14344"/>
                  <a:pt x="989703" y="10758"/>
                </a:cubicBezTo>
                <a:cubicBezTo>
                  <a:pt x="1115209" y="14344"/>
                  <a:pt x="1240837" y="14917"/>
                  <a:pt x="1366221" y="21516"/>
                </a:cubicBezTo>
                <a:cubicBezTo>
                  <a:pt x="1377545" y="22112"/>
                  <a:pt x="1387591" y="29158"/>
                  <a:pt x="1398494" y="32273"/>
                </a:cubicBezTo>
                <a:cubicBezTo>
                  <a:pt x="1412710" y="36335"/>
                  <a:pt x="1427363" y="38783"/>
                  <a:pt x="1441524" y="43031"/>
                </a:cubicBezTo>
                <a:cubicBezTo>
                  <a:pt x="1463247" y="49548"/>
                  <a:pt x="1484190" y="58579"/>
                  <a:pt x="1506070" y="64546"/>
                </a:cubicBezTo>
                <a:cubicBezTo>
                  <a:pt x="1523710" y="69357"/>
                  <a:pt x="1542010" y="71338"/>
                  <a:pt x="1559859" y="75304"/>
                </a:cubicBezTo>
                <a:cubicBezTo>
                  <a:pt x="1574292" y="78511"/>
                  <a:pt x="1588546" y="82475"/>
                  <a:pt x="1602889" y="86061"/>
                </a:cubicBezTo>
                <a:lnTo>
                  <a:pt x="1936376" y="75304"/>
                </a:lnTo>
                <a:cubicBezTo>
                  <a:pt x="1965248" y="73823"/>
                  <a:pt x="1993920" y="69299"/>
                  <a:pt x="2022437" y="64546"/>
                </a:cubicBezTo>
                <a:cubicBezTo>
                  <a:pt x="2037021" y="62115"/>
                  <a:pt x="2052790" y="61395"/>
                  <a:pt x="2065468" y="53788"/>
                </a:cubicBezTo>
                <a:cubicBezTo>
                  <a:pt x="2072344" y="49663"/>
                  <a:pt x="2072640" y="39445"/>
                  <a:pt x="2076226" y="32273"/>
                </a:cubicBezTo>
              </a:path>
            </a:pathLst>
          </a:custGeom>
          <a:noFill/>
          <a:ln>
            <a:solidFill>
              <a:srgbClr val="FFA13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375C3226-00BE-A971-4ADF-428B75CB3F58}"/>
              </a:ext>
            </a:extLst>
          </p:cNvPr>
          <p:cNvSpPr txBox="1"/>
          <p:nvPr/>
        </p:nvSpPr>
        <p:spPr>
          <a:xfrm>
            <a:off x="5741780" y="3531938"/>
            <a:ext cx="146867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sec</a:t>
            </a:r>
            <a:r>
              <a:rPr lang="it-IT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.</a:t>
            </a:r>
          </a:p>
          <a:p>
            <a:r>
              <a:rPr lang="it-IT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Aristotele</a:t>
            </a: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618FDB76-95F7-61BE-A03E-B71B8F10A67B}"/>
              </a:ext>
            </a:extLst>
          </p:cNvPr>
          <p:cNvSpPr txBox="1"/>
          <p:nvPr/>
        </p:nvSpPr>
        <p:spPr>
          <a:xfrm>
            <a:off x="0" y="-46643"/>
            <a:ext cx="9144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Dalle osservazioni sul Piano Inclinato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E70A2CCC-5B7F-5E79-8F5B-517BE5BE9F83}"/>
              </a:ext>
            </a:extLst>
          </p:cNvPr>
          <p:cNvSpPr/>
          <p:nvPr/>
        </p:nvSpPr>
        <p:spPr>
          <a:xfrm>
            <a:off x="5633980" y="2355033"/>
            <a:ext cx="182863" cy="1911283"/>
          </a:xfrm>
          <a:prstGeom prst="rect">
            <a:avLst/>
          </a:prstGeom>
          <a:solidFill>
            <a:srgbClr val="CDFED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2EE197CB-49D4-1C3A-8709-0BDCDEEF4C80}"/>
              </a:ext>
            </a:extLst>
          </p:cNvPr>
          <p:cNvSpPr txBox="1"/>
          <p:nvPr/>
        </p:nvSpPr>
        <p:spPr>
          <a:xfrm>
            <a:off x="-679558" y="2937930"/>
            <a:ext cx="685822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0" i="0" dirty="0">
                <a:solidFill>
                  <a:schemeClr val="accent4">
                    <a:lumMod val="50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un moto orizzontale uniforme ed</a:t>
            </a:r>
          </a:p>
          <a:p>
            <a:pPr algn="ctr"/>
            <a:r>
              <a:rPr lang="it-IT" sz="2800" b="0" i="0" dirty="0">
                <a:solidFill>
                  <a:schemeClr val="accent4">
                    <a:lumMod val="50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 un moto verticale accelerato</a:t>
            </a:r>
            <a:r>
              <a:rPr lang="it-IT" sz="2000" b="0" i="0" dirty="0">
                <a:solidFill>
                  <a:schemeClr val="accent4">
                    <a:lumMod val="50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, 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F4216684-6BC7-E74D-A778-F25EE5244E5F}"/>
              </a:ext>
            </a:extLst>
          </p:cNvPr>
          <p:cNvSpPr txBox="1"/>
          <p:nvPr/>
        </p:nvSpPr>
        <p:spPr>
          <a:xfrm>
            <a:off x="3586636" y="546674"/>
            <a:ext cx="55840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5400" dirty="0">
                <a:solidFill>
                  <a:srgbClr val="7A6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Cinematica </a:t>
            </a:r>
          </a:p>
          <a:p>
            <a:pPr algn="ctr"/>
            <a:r>
              <a:rPr lang="it-IT" sz="3200" dirty="0">
                <a:solidFill>
                  <a:srgbClr val="7A6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della</a:t>
            </a:r>
            <a:r>
              <a:rPr lang="it-IT" sz="5400" dirty="0">
                <a:solidFill>
                  <a:srgbClr val="7A6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 traiettoria</a:t>
            </a:r>
            <a:endParaRPr lang="en-GB" sz="5400" dirty="0">
              <a:solidFill>
                <a:srgbClr val="7A6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ED9F5CC9-0D56-C6C6-766C-A43C6E11B19D}"/>
              </a:ext>
            </a:extLst>
          </p:cNvPr>
          <p:cNvSpPr txBox="1"/>
          <p:nvPr/>
        </p:nvSpPr>
        <p:spPr>
          <a:xfrm>
            <a:off x="7134978" y="2701116"/>
            <a:ext cx="1614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sec.</a:t>
            </a:r>
            <a:r>
              <a:rPr lang="it-IT" sz="2400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Galileo</a:t>
            </a:r>
            <a:endParaRPr lang="en-GB" sz="2400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43180408-9530-81F8-8688-64440527A135}"/>
              </a:ext>
            </a:extLst>
          </p:cNvPr>
          <p:cNvSpPr txBox="1"/>
          <p:nvPr/>
        </p:nvSpPr>
        <p:spPr>
          <a:xfrm>
            <a:off x="246482" y="3746913"/>
            <a:ext cx="479259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la parabola è: d</a:t>
            </a:r>
            <a:r>
              <a:rPr lang="it-IT" sz="2800" b="0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ritto per dritto</a:t>
            </a:r>
            <a:endParaRPr lang="it-IT" sz="2000" b="0" i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E65FD7E0-9F98-3EB5-C8DC-948D09E56F69}"/>
              </a:ext>
            </a:extLst>
          </p:cNvPr>
          <p:cNvSpPr txBox="1"/>
          <p:nvPr/>
        </p:nvSpPr>
        <p:spPr>
          <a:xfrm>
            <a:off x="2617207" y="319585"/>
            <a:ext cx="3124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/>
                <a:cs typeface="Helvetica" panose="020B0604020202020204"/>
              </a:rPr>
              <a:t>Galileo descrive la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elvetica" panose="020B0604020202020204"/>
              <a:cs typeface="Helvetica" panose="020B0604020202020204"/>
            </a:endParaRPr>
          </a:p>
        </p:txBody>
      </p:sp>
      <p:sp>
        <p:nvSpPr>
          <p:cNvPr id="20" name="Rettangolo 19">
            <a:extLst>
              <a:ext uri="{FF2B5EF4-FFF2-40B4-BE49-F238E27FC236}">
                <a16:creationId xmlns:a16="http://schemas.microsoft.com/office/drawing/2014/main" id="{4392815F-3CCB-EF62-3541-50561894C465}"/>
              </a:ext>
            </a:extLst>
          </p:cNvPr>
          <p:cNvSpPr/>
          <p:nvPr/>
        </p:nvSpPr>
        <p:spPr>
          <a:xfrm>
            <a:off x="2193455" y="4873084"/>
            <a:ext cx="520299" cy="2136704"/>
          </a:xfrm>
          <a:prstGeom prst="rect">
            <a:avLst/>
          </a:prstGeom>
          <a:solidFill>
            <a:srgbClr val="FBF5E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10" descr="Seconda Lezione">
            <a:extLst>
              <a:ext uri="{FF2B5EF4-FFF2-40B4-BE49-F238E27FC236}">
                <a16:creationId xmlns:a16="http://schemas.microsoft.com/office/drawing/2014/main" id="{CF2B1456-CA3C-6214-8543-3E6FE6C401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707"/>
          <a:stretch>
            <a:fillRect/>
          </a:stretch>
        </p:blipFill>
        <p:spPr bwMode="auto">
          <a:xfrm>
            <a:off x="-440336" y="4875000"/>
            <a:ext cx="2756034" cy="2162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0" name="Picture 2" descr="Cartoon Portrait Galileo Galilei Great ...">
            <a:extLst>
              <a:ext uri="{FF2B5EF4-FFF2-40B4-BE49-F238E27FC236}">
                <a16:creationId xmlns:a16="http://schemas.microsoft.com/office/drawing/2014/main" id="{679B1769-D460-7E0B-1C8C-5C5B862E13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328" b="89655" l="9677" r="89862">
                        <a14:foregroundMark x1="34562" y1="10345" x2="39631" y2="7328"/>
                        <a14:backgroundMark x1="17051" y1="17672" x2="14747" y2="41379"/>
                        <a14:backgroundMark x1="85714" y1="37069" x2="84793" y2="586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8125" y="4410327"/>
            <a:ext cx="1265587" cy="137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Figura a mano libera: forma 18">
            <a:extLst>
              <a:ext uri="{FF2B5EF4-FFF2-40B4-BE49-F238E27FC236}">
                <a16:creationId xmlns:a16="http://schemas.microsoft.com/office/drawing/2014/main" id="{1209A222-6E78-24F8-1ACF-CCE7234D839C}"/>
              </a:ext>
            </a:extLst>
          </p:cNvPr>
          <p:cNvSpPr/>
          <p:nvPr/>
        </p:nvSpPr>
        <p:spPr>
          <a:xfrm>
            <a:off x="433539" y="6364698"/>
            <a:ext cx="2307678" cy="756291"/>
          </a:xfrm>
          <a:custGeom>
            <a:avLst/>
            <a:gdLst>
              <a:gd name="connsiteX0" fmla="*/ 1633785 w 1663139"/>
              <a:gd name="connsiteY0" fmla="*/ 56495 h 756291"/>
              <a:gd name="connsiteX1" fmla="*/ 1652446 w 1663139"/>
              <a:gd name="connsiteY1" fmla="*/ 289761 h 756291"/>
              <a:gd name="connsiteX2" fmla="*/ 1643115 w 1663139"/>
              <a:gd name="connsiteY2" fmla="*/ 690977 h 756291"/>
              <a:gd name="connsiteX3" fmla="*/ 1605793 w 1663139"/>
              <a:gd name="connsiteY3" fmla="*/ 709638 h 756291"/>
              <a:gd name="connsiteX4" fmla="*/ 1577801 w 1663139"/>
              <a:gd name="connsiteY4" fmla="*/ 728299 h 756291"/>
              <a:gd name="connsiteX5" fmla="*/ 1409850 w 1663139"/>
              <a:gd name="connsiteY5" fmla="*/ 718969 h 756291"/>
              <a:gd name="connsiteX6" fmla="*/ 1335205 w 1663139"/>
              <a:gd name="connsiteY6" fmla="*/ 690977 h 756291"/>
              <a:gd name="connsiteX7" fmla="*/ 1148593 w 1663139"/>
              <a:gd name="connsiteY7" fmla="*/ 700308 h 756291"/>
              <a:gd name="connsiteX8" fmla="*/ 682062 w 1663139"/>
              <a:gd name="connsiteY8" fmla="*/ 709638 h 756291"/>
              <a:gd name="connsiteX9" fmla="*/ 626079 w 1663139"/>
              <a:gd name="connsiteY9" fmla="*/ 728299 h 756291"/>
              <a:gd name="connsiteX10" fmla="*/ 374152 w 1663139"/>
              <a:gd name="connsiteY10" fmla="*/ 756291 h 756291"/>
              <a:gd name="connsiteX11" fmla="*/ 131556 w 1663139"/>
              <a:gd name="connsiteY11" fmla="*/ 737630 h 756291"/>
              <a:gd name="connsiteX12" fmla="*/ 94234 w 1663139"/>
              <a:gd name="connsiteY12" fmla="*/ 653655 h 756291"/>
              <a:gd name="connsiteX13" fmla="*/ 47581 w 1663139"/>
              <a:gd name="connsiteY13" fmla="*/ 439050 h 756291"/>
              <a:gd name="connsiteX14" fmla="*/ 38250 w 1663139"/>
              <a:gd name="connsiteY14" fmla="*/ 383067 h 756291"/>
              <a:gd name="connsiteX15" fmla="*/ 19589 w 1663139"/>
              <a:gd name="connsiteY15" fmla="*/ 317752 h 756291"/>
              <a:gd name="connsiteX16" fmla="*/ 75573 w 1663139"/>
              <a:gd name="connsiteY16" fmla="*/ 512 h 756291"/>
              <a:gd name="connsiteX17" fmla="*/ 112895 w 1663139"/>
              <a:gd name="connsiteY17" fmla="*/ 9842 h 756291"/>
              <a:gd name="connsiteX18" fmla="*/ 159548 w 1663139"/>
              <a:gd name="connsiteY18" fmla="*/ 19173 h 756291"/>
              <a:gd name="connsiteX19" fmla="*/ 196870 w 1663139"/>
              <a:gd name="connsiteY19" fmla="*/ 37834 h 756291"/>
              <a:gd name="connsiteX20" fmla="*/ 243524 w 1663139"/>
              <a:gd name="connsiteY20" fmla="*/ 65826 h 756291"/>
              <a:gd name="connsiteX21" fmla="*/ 551434 w 1663139"/>
              <a:gd name="connsiteY21" fmla="*/ 47165 h 756291"/>
              <a:gd name="connsiteX22" fmla="*/ 672732 w 1663139"/>
              <a:gd name="connsiteY22" fmla="*/ 19173 h 756291"/>
              <a:gd name="connsiteX23" fmla="*/ 710054 w 1663139"/>
              <a:gd name="connsiteY23" fmla="*/ 512 h 756291"/>
              <a:gd name="connsiteX24" fmla="*/ 989973 w 1663139"/>
              <a:gd name="connsiteY24" fmla="*/ 9842 h 756291"/>
              <a:gd name="connsiteX25" fmla="*/ 1017964 w 1663139"/>
              <a:gd name="connsiteY25" fmla="*/ 37834 h 756291"/>
              <a:gd name="connsiteX26" fmla="*/ 1493826 w 1663139"/>
              <a:gd name="connsiteY26" fmla="*/ 28503 h 756291"/>
              <a:gd name="connsiteX27" fmla="*/ 1633785 w 1663139"/>
              <a:gd name="connsiteY27" fmla="*/ 56495 h 7562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63139" h="756291">
                <a:moveTo>
                  <a:pt x="1633785" y="56495"/>
                </a:moveTo>
                <a:cubicBezTo>
                  <a:pt x="1660222" y="100038"/>
                  <a:pt x="1646612" y="211976"/>
                  <a:pt x="1652446" y="289761"/>
                </a:cubicBezTo>
                <a:cubicBezTo>
                  <a:pt x="1663179" y="432866"/>
                  <a:pt x="1673336" y="539875"/>
                  <a:pt x="1643115" y="690977"/>
                </a:cubicBezTo>
                <a:cubicBezTo>
                  <a:pt x="1640387" y="704616"/>
                  <a:pt x="1617869" y="702737"/>
                  <a:pt x="1605793" y="709638"/>
                </a:cubicBezTo>
                <a:cubicBezTo>
                  <a:pt x="1596056" y="715202"/>
                  <a:pt x="1587132" y="722079"/>
                  <a:pt x="1577801" y="728299"/>
                </a:cubicBezTo>
                <a:cubicBezTo>
                  <a:pt x="1521817" y="725189"/>
                  <a:pt x="1465268" y="727495"/>
                  <a:pt x="1409850" y="718969"/>
                </a:cubicBezTo>
                <a:cubicBezTo>
                  <a:pt x="1383585" y="714928"/>
                  <a:pt x="1361711" y="692870"/>
                  <a:pt x="1335205" y="690977"/>
                </a:cubicBezTo>
                <a:cubicBezTo>
                  <a:pt x="1273082" y="686540"/>
                  <a:pt x="1210849" y="698529"/>
                  <a:pt x="1148593" y="700308"/>
                </a:cubicBezTo>
                <a:lnTo>
                  <a:pt x="682062" y="709638"/>
                </a:lnTo>
                <a:cubicBezTo>
                  <a:pt x="663401" y="715858"/>
                  <a:pt x="645367" y="724441"/>
                  <a:pt x="626079" y="728299"/>
                </a:cubicBezTo>
                <a:cubicBezTo>
                  <a:pt x="534585" y="746598"/>
                  <a:pt x="466214" y="749210"/>
                  <a:pt x="374152" y="756291"/>
                </a:cubicBezTo>
                <a:cubicBezTo>
                  <a:pt x="293287" y="750071"/>
                  <a:pt x="210978" y="754062"/>
                  <a:pt x="131556" y="737630"/>
                </a:cubicBezTo>
                <a:cubicBezTo>
                  <a:pt x="103951" y="731919"/>
                  <a:pt x="96515" y="670382"/>
                  <a:pt x="94234" y="653655"/>
                </a:cubicBezTo>
                <a:cubicBezTo>
                  <a:pt x="68521" y="465083"/>
                  <a:pt x="101190" y="546269"/>
                  <a:pt x="47581" y="439050"/>
                </a:cubicBezTo>
                <a:cubicBezTo>
                  <a:pt x="44471" y="420389"/>
                  <a:pt x="41960" y="401618"/>
                  <a:pt x="38250" y="383067"/>
                </a:cubicBezTo>
                <a:cubicBezTo>
                  <a:pt x="32392" y="353780"/>
                  <a:pt x="28481" y="344429"/>
                  <a:pt x="19589" y="317752"/>
                </a:cubicBezTo>
                <a:cubicBezTo>
                  <a:pt x="21058" y="272210"/>
                  <a:pt x="-52214" y="28909"/>
                  <a:pt x="75573" y="512"/>
                </a:cubicBezTo>
                <a:cubicBezTo>
                  <a:pt x="88091" y="-2270"/>
                  <a:pt x="100377" y="7060"/>
                  <a:pt x="112895" y="9842"/>
                </a:cubicBezTo>
                <a:cubicBezTo>
                  <a:pt x="128376" y="13282"/>
                  <a:pt x="143997" y="16063"/>
                  <a:pt x="159548" y="19173"/>
                </a:cubicBezTo>
                <a:cubicBezTo>
                  <a:pt x="171989" y="25393"/>
                  <a:pt x="185297" y="30119"/>
                  <a:pt x="196870" y="37834"/>
                </a:cubicBezTo>
                <a:cubicBezTo>
                  <a:pt x="248102" y="71988"/>
                  <a:pt x="178547" y="44166"/>
                  <a:pt x="243524" y="65826"/>
                </a:cubicBezTo>
                <a:lnTo>
                  <a:pt x="551434" y="47165"/>
                </a:lnTo>
                <a:cubicBezTo>
                  <a:pt x="586272" y="44485"/>
                  <a:pt x="641266" y="30615"/>
                  <a:pt x="672732" y="19173"/>
                </a:cubicBezTo>
                <a:cubicBezTo>
                  <a:pt x="685804" y="14420"/>
                  <a:pt x="697613" y="6732"/>
                  <a:pt x="710054" y="512"/>
                </a:cubicBezTo>
                <a:cubicBezTo>
                  <a:pt x="803360" y="3622"/>
                  <a:pt x="897293" y="-1392"/>
                  <a:pt x="989973" y="9842"/>
                </a:cubicBezTo>
                <a:cubicBezTo>
                  <a:pt x="1003072" y="11430"/>
                  <a:pt x="1004778" y="37346"/>
                  <a:pt x="1017964" y="37834"/>
                </a:cubicBezTo>
                <a:cubicBezTo>
                  <a:pt x="1176506" y="43706"/>
                  <a:pt x="1335205" y="31613"/>
                  <a:pt x="1493826" y="28503"/>
                </a:cubicBezTo>
                <a:cubicBezTo>
                  <a:pt x="1643034" y="48398"/>
                  <a:pt x="1607348" y="12952"/>
                  <a:pt x="1633785" y="56495"/>
                </a:cubicBezTo>
                <a:close/>
              </a:path>
            </a:pathLst>
          </a:custGeom>
          <a:solidFill>
            <a:srgbClr val="EAD1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0F761EF2-0DDD-11D4-97A0-F5C94532C8CE}"/>
              </a:ext>
            </a:extLst>
          </p:cNvPr>
          <p:cNvSpPr txBox="1"/>
          <p:nvPr/>
        </p:nvSpPr>
        <p:spPr>
          <a:xfrm>
            <a:off x="2534117" y="4851322"/>
            <a:ext cx="391953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3200" dirty="0">
                <a:solidFill>
                  <a:schemeClr val="bg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ciò ha avuto</a:t>
            </a:r>
          </a:p>
          <a:p>
            <a:pPr algn="ctr"/>
            <a:r>
              <a:rPr lang="it-IT" sz="3200" dirty="0">
                <a:solidFill>
                  <a:schemeClr val="bg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Influenze balistiche</a:t>
            </a:r>
          </a:p>
          <a:p>
            <a:pPr algn="ctr"/>
            <a:r>
              <a:rPr lang="it-IT" sz="1600" dirty="0">
                <a:solidFill>
                  <a:schemeClr val="bg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(ben pagate dalla Repubblica di Venezia)</a:t>
            </a:r>
          </a:p>
        </p:txBody>
      </p:sp>
    </p:spTree>
    <p:extLst>
      <p:ext uri="{BB962C8B-B14F-4D97-AF65-F5344CB8AC3E}">
        <p14:creationId xmlns:p14="http://schemas.microsoft.com/office/powerpoint/2010/main" val="350387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9" grpId="0"/>
      <p:bldP spid="12" grpId="0" animBg="1"/>
      <p:bldP spid="13" grpId="0"/>
      <p:bldP spid="6" grpId="0" animBg="1"/>
      <p:bldP spid="6" grpId="1" animBg="1"/>
      <p:bldP spid="8" grpId="0"/>
      <p:bldP spid="16" grpId="0"/>
      <p:bldP spid="14" grpId="0"/>
      <p:bldP spid="18" grpId="0"/>
      <p:bldP spid="3" grpId="0"/>
      <p:bldP spid="20" grpId="0" animBg="1"/>
      <p:bldP spid="19" grpId="0" animBg="1"/>
      <p:bldP spid="15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olumnia editrice - libro">
            <a:extLst>
              <a:ext uri="{FF2B5EF4-FFF2-40B4-BE49-F238E27FC236}">
                <a16:creationId xmlns:a16="http://schemas.microsoft.com/office/drawing/2014/main" id="{DFF58E2E-C88B-1A90-4B72-2CC2FE494B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25" y="0"/>
            <a:ext cx="48577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978213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125309</TotalTime>
  <Words>2120</Words>
  <Application>Microsoft Office PowerPoint</Application>
  <PresentationFormat>Presentazione su schermo (4:3)</PresentationFormat>
  <Paragraphs>588</Paragraphs>
  <Slides>53</Slides>
  <Notes>17</Notes>
  <HiddenSlides>0</HiddenSlides>
  <MMClips>1</MMClips>
  <ScaleCrop>false</ScaleCrop>
  <HeadingPairs>
    <vt:vector size="6" baseType="variant">
      <vt:variant>
        <vt:lpstr>Caratteri utilizzati</vt:lpstr>
      </vt:variant>
      <vt:variant>
        <vt:i4>10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53</vt:i4>
      </vt:variant>
    </vt:vector>
  </HeadingPairs>
  <TitlesOfParts>
    <vt:vector size="64" baseType="lpstr">
      <vt:lpstr>Arial</vt:lpstr>
      <vt:lpstr>Calibri</vt:lpstr>
      <vt:lpstr>Calibri Light</vt:lpstr>
      <vt:lpstr>Comic Sans MS</vt:lpstr>
      <vt:lpstr>Curlz MT</vt:lpstr>
      <vt:lpstr>DejaVuSansMono</vt:lpstr>
      <vt:lpstr>Google Sans</vt:lpstr>
      <vt:lpstr>Helvetica</vt:lpstr>
      <vt:lpstr>Old English Text MT</vt:lpstr>
      <vt:lpstr>Roboto</vt:lpstr>
      <vt:lpstr>Tema di Office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</dc:creator>
  <cp:lastModifiedBy>Admin</cp:lastModifiedBy>
  <cp:revision>471</cp:revision>
  <dcterms:created xsi:type="dcterms:W3CDTF">2026-04-15T16:48:12Z</dcterms:created>
  <dcterms:modified xsi:type="dcterms:W3CDTF">2026-09-17T06:54:05Z</dcterms:modified>
</cp:coreProperties>
</file>